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59" r:id="rId4"/>
    <p:sldId id="274" r:id="rId5"/>
    <p:sldId id="260" r:id="rId6"/>
    <p:sldId id="261" r:id="rId7"/>
    <p:sldId id="262" r:id="rId8"/>
    <p:sldId id="272" r:id="rId9"/>
    <p:sldId id="267" r:id="rId10"/>
    <p:sldId id="270" r:id="rId11"/>
    <p:sldId id="280" r:id="rId12"/>
    <p:sldId id="269" r:id="rId13"/>
    <p:sldId id="273" r:id="rId14"/>
    <p:sldId id="268" r:id="rId15"/>
    <p:sldId id="275" r:id="rId16"/>
    <p:sldId id="277" r:id="rId17"/>
    <p:sldId id="276" r:id="rId18"/>
    <p:sldId id="281" r:id="rId19"/>
  </p:sldIdLst>
  <p:sldSz cx="9145588" cy="6859588"/>
  <p:notesSz cx="6858000" cy="9144000"/>
  <p:defaultTextStyle>
    <a:defPPr>
      <a:defRPr lang="nb-NO"/>
    </a:defPPr>
    <a:lvl1pPr marL="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5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300"/>
    <a:srgbClr val="DADADA"/>
    <a:srgbClr val="58B02C"/>
    <a:srgbClr val="C8CACB"/>
    <a:srgbClr val="808080"/>
    <a:srgbClr val="EAEAEA"/>
    <a:srgbClr val="ED901A"/>
    <a:srgbClr val="59B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7" autoAdjust="0"/>
  </p:normalViewPr>
  <p:slideViewPr>
    <p:cSldViewPr snapToObjects="1">
      <p:cViewPr>
        <p:scale>
          <a:sx n="75" d="100"/>
          <a:sy n="75" d="100"/>
        </p:scale>
        <p:origin x="468" y="-360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-119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EECC-845F-4DA0-949D-0B5A3FEA011D}" type="datetimeFigureOut">
              <a:rPr lang="nb-NO" smtClean="0"/>
              <a:pPr/>
              <a:t>06.05.2016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5B0B2-4E16-48B4-A117-38F6EBA2124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722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5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296000" y="1951534"/>
            <a:ext cx="7560000" cy="26077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253170" y="1949377"/>
            <a:ext cx="1044000" cy="26077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737" y="1380925"/>
            <a:ext cx="5871868" cy="50214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735" y="1099354"/>
            <a:ext cx="5871866" cy="33958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59990" y="1999929"/>
            <a:ext cx="7247338" cy="172165"/>
          </a:xfrm>
        </p:spPr>
        <p:txBody>
          <a:bodyPr/>
          <a:lstStyle>
            <a:lvl1pPr>
              <a:defRPr b="0"/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563" y="-5422"/>
            <a:ext cx="1509025" cy="883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2"/>
            <a:ext cx="1354693" cy="180922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480400"/>
            <a:ext cx="8607600" cy="4136400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70" y="1994170"/>
            <a:ext cx="1042570" cy="172165"/>
          </a:xfrm>
        </p:spPr>
        <p:txBody>
          <a:bodyPr/>
          <a:lstStyle>
            <a:lvl1pPr>
              <a:defRPr spc="80" baseline="0"/>
            </a:lvl1pPr>
          </a:lstStyle>
          <a:p>
            <a:fld id="{64C3F2C7-D52F-446A-876B-46CB4F1ED67A}" type="datetime1">
              <a:rPr lang="nb-NO" smtClean="0"/>
              <a:t>06.05.2016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501" y="699634"/>
            <a:ext cx="5693770" cy="3547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296000" y="1951534"/>
            <a:ext cx="7560000" cy="26077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253170" y="1949377"/>
            <a:ext cx="1044000" cy="26077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71" y="2481200"/>
            <a:ext cx="8607745" cy="4137020"/>
          </a:xfrm>
          <a:noFill/>
        </p:spPr>
        <p:txBody>
          <a:bodyPr tIns="1645093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737" y="1380925"/>
            <a:ext cx="5871868" cy="50214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735" y="1099354"/>
            <a:ext cx="5871866" cy="33958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71" y="1994170"/>
            <a:ext cx="1042569" cy="172165"/>
          </a:xfrm>
        </p:spPr>
        <p:txBody>
          <a:bodyPr/>
          <a:lstStyle>
            <a:lvl1pPr>
              <a:defRPr spc="80" baseline="0"/>
            </a:lvl1pPr>
          </a:lstStyle>
          <a:p>
            <a:fld id="{64C3F2C7-D52F-446A-876B-46CB4F1ED67A}" type="datetime1">
              <a:rPr lang="nb-NO" smtClean="0"/>
              <a:t>06.05.2016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59990" y="1999929"/>
            <a:ext cx="7247338" cy="172165"/>
          </a:xfrm>
        </p:spPr>
        <p:txBody>
          <a:bodyPr/>
          <a:lstStyle>
            <a:lvl1pPr>
              <a:defRPr b="0"/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563" y="-5422"/>
            <a:ext cx="1509025" cy="883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2"/>
            <a:ext cx="1354693" cy="180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501" y="699634"/>
            <a:ext cx="5693770" cy="3547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1284994" y="6329858"/>
            <a:ext cx="7596000" cy="26077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27434" y="3092393"/>
            <a:ext cx="7206328" cy="50214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27723" y="2796542"/>
            <a:ext cx="7206039" cy="33958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258995" y="6329858"/>
            <a:ext cx="1033200" cy="26077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80415" cy="35155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563" y="0"/>
            <a:ext cx="1509025" cy="883174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501" y="699634"/>
            <a:ext cx="5693770" cy="3547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842" y="1778269"/>
            <a:ext cx="4019032" cy="429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3686" y="1834758"/>
            <a:ext cx="3132000" cy="42372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2012" y="2090109"/>
            <a:ext cx="3133674" cy="533641"/>
          </a:xfrm>
          <a:solidFill>
            <a:srgbClr val="C8CACB"/>
          </a:solidFill>
        </p:spPr>
        <p:txBody>
          <a:bodyPr wrap="square" lIns="197976" tIns="172779" rIns="197976" bIns="172779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3686" y="1838113"/>
            <a:ext cx="3132000" cy="252000"/>
          </a:xfrm>
          <a:solidFill>
            <a:srgbClr val="ED9300"/>
          </a:solidFill>
        </p:spPr>
        <p:txBody>
          <a:bodyPr wrap="square" lIns="101237" tIns="50618" rIns="75928" bIns="5061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842" y="1778400"/>
            <a:ext cx="3803009" cy="429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2414" y="1839600"/>
            <a:ext cx="828112" cy="252000"/>
          </a:xfrm>
          <a:solidFill>
            <a:srgbClr val="58B02C"/>
          </a:solidFill>
        </p:spPr>
        <p:txBody>
          <a:bodyPr wrap="none" lIns="75928" tIns="50618" rIns="101237" bIns="5061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501" y="699634"/>
            <a:ext cx="5693770" cy="3547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2012" y="2090109"/>
            <a:ext cx="3133674" cy="533641"/>
          </a:xfrm>
          <a:solidFill>
            <a:srgbClr val="C8CACB"/>
          </a:solidFill>
        </p:spPr>
        <p:txBody>
          <a:bodyPr wrap="square" lIns="197976" tIns="172779" rIns="197976" bIns="172779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501" y="699634"/>
            <a:ext cx="5693770" cy="3547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200" y="1834758"/>
            <a:ext cx="5220000" cy="42372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3686" y="1838113"/>
            <a:ext cx="3132000" cy="252000"/>
          </a:xfrm>
          <a:solidFill>
            <a:srgbClr val="ED9300"/>
          </a:solidFill>
        </p:spPr>
        <p:txBody>
          <a:bodyPr wrap="square" lIns="101237" tIns="50618" rIns="75928" bIns="5061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2414" y="1839600"/>
            <a:ext cx="828112" cy="252000"/>
          </a:xfrm>
          <a:solidFill>
            <a:srgbClr val="58B02C"/>
          </a:solidFill>
        </p:spPr>
        <p:txBody>
          <a:bodyPr wrap="none" lIns="75928" tIns="50618" rIns="101237" bIns="5061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44" y="1701602"/>
            <a:ext cx="5263840" cy="17281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44" y="3429795"/>
            <a:ext cx="5263840" cy="354793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3686" y="1834758"/>
            <a:ext cx="3132000" cy="42372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4" name="Rektangel 3"/>
          <p:cNvSpPr/>
          <p:nvPr userDrawn="1"/>
        </p:nvSpPr>
        <p:spPr>
          <a:xfrm>
            <a:off x="180307" y="477467"/>
            <a:ext cx="936104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502" y="1065903"/>
            <a:ext cx="7000301" cy="4683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501" y="699634"/>
            <a:ext cx="5693770" cy="3547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314" y="1834758"/>
            <a:ext cx="8633372" cy="42372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 userDrawn="1"/>
        </p:nvSpPr>
        <p:spPr>
          <a:xfrm>
            <a:off x="1284994" y="6329858"/>
            <a:ext cx="7596000" cy="26077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 userDrawn="1"/>
        </p:nvSpPr>
        <p:spPr>
          <a:xfrm>
            <a:off x="258995" y="6329858"/>
            <a:ext cx="1026000" cy="26077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2" rIns="64287" bIns="32142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502" y="1058799"/>
            <a:ext cx="7000301" cy="46924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843" y="1778270"/>
            <a:ext cx="7001961" cy="42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96" y="6386885"/>
            <a:ext cx="1026000" cy="1721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400" y="6386400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2029" y="6162250"/>
            <a:ext cx="259768" cy="15192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FA5D4-7951-41B2-927E-5337A529565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986" cy="13990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563" y="0"/>
            <a:ext cx="1509025" cy="8831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50" r:id="rId3"/>
    <p:sldLayoutId id="2147483649" r:id="rId4"/>
    <p:sldLayoutId id="2147483652" r:id="rId5"/>
    <p:sldLayoutId id="2147483667" r:id="rId6"/>
    <p:sldLayoutId id="2147483668" r:id="rId7"/>
    <p:sldLayoutId id="2147483669" r:id="rId8"/>
    <p:sldLayoutId id="2147483661" r:id="rId9"/>
    <p:sldLayoutId id="2147483654" r:id="rId10"/>
  </p:sldLayoutIdLst>
  <p:hf sldNum="0" hdr="0"/>
  <p:txStyles>
    <p:titleStyle>
      <a:lvl1pPr algn="l" defTabSz="914218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54" indent="-302454" algn="l" defTabSz="914218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190" indent="-251115" algn="l" defTabSz="914218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191" indent="-191963" algn="l" defTabSz="914218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305" indent="-251115" algn="l" defTabSz="914218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534" indent="-252231" algn="l" defTabSz="914218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3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3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3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3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5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Mal og innhold i samhandling</a:t>
            </a:r>
            <a:endParaRPr lang="nb-NO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Vedlegg 2 </a:t>
            </a:r>
            <a:r>
              <a:rPr lang="nb-NO" smtClean="0"/>
              <a:t>til veiledning </a:t>
            </a:r>
            <a:r>
              <a:rPr lang="nb-NO" dirty="0" smtClean="0"/>
              <a:t>for samhandling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A16F-348B-4C75-8DB0-05F8E3992942}" type="datetime1">
              <a:rPr lang="nb-NO" smtClean="0"/>
              <a:t>06.05.2016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3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6</a:t>
            </a:r>
            <a:r>
              <a:rPr lang="nb-NO" dirty="0" smtClean="0"/>
              <a:t>. Gjennomgang av kontrakten 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273841" y="1629594"/>
            <a:ext cx="6755337" cy="482453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Prosjektspesifikke forutsetninger og rammebetingelser skal gjennomgås</a:t>
            </a:r>
          </a:p>
          <a:p>
            <a:r>
              <a:rPr lang="nb-NO" dirty="0" smtClean="0"/>
              <a:t>Sentrale arbeidsoperasjoner i kontraktsarbeidet skal gjennomgås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Eksempel:</a:t>
            </a:r>
          </a:p>
          <a:p>
            <a:pPr lvl="1"/>
            <a:r>
              <a:rPr lang="nb-NO" dirty="0" smtClean="0"/>
              <a:t>Fremdrift, fremdriftsplan og frister</a:t>
            </a:r>
          </a:p>
          <a:p>
            <a:pPr lvl="1"/>
            <a:r>
              <a:rPr lang="nb-NO" dirty="0" smtClean="0"/>
              <a:t>Rutiner for varsling</a:t>
            </a:r>
          </a:p>
          <a:p>
            <a:pPr lvl="1"/>
            <a:r>
              <a:rPr lang="nb-NO" dirty="0" smtClean="0"/>
              <a:t>Kvalitetssikring, kontroll, dokumentasjon og rapportering</a:t>
            </a:r>
          </a:p>
          <a:p>
            <a:pPr lvl="1"/>
            <a:r>
              <a:rPr lang="nb-NO" dirty="0" smtClean="0"/>
              <a:t>Konkurransen og forhold som må være på plass (forsikringsbevis, garantierklæring, kvalitetsplan etc.)</a:t>
            </a:r>
          </a:p>
          <a:p>
            <a:pPr lvl="1"/>
            <a:r>
              <a:rPr lang="nb-NO" dirty="0" smtClean="0"/>
              <a:t>Beredskapsplaner og varslingsplaner</a:t>
            </a:r>
          </a:p>
          <a:p>
            <a:pPr lvl="1"/>
            <a:r>
              <a:rPr lang="nb-NO" dirty="0" err="1" smtClean="0"/>
              <a:t>eRoom</a:t>
            </a:r>
            <a:endParaRPr lang="nb-NO" dirty="0" smtClean="0"/>
          </a:p>
          <a:p>
            <a:pPr lvl="1"/>
            <a:r>
              <a:rPr lang="nb-NO" dirty="0" smtClean="0"/>
              <a:t>Fakturering og betaling, oppgjør og regningsarbeider</a:t>
            </a:r>
          </a:p>
          <a:p>
            <a:pPr lvl="1"/>
            <a:r>
              <a:rPr lang="nb-NO" dirty="0"/>
              <a:t>Naboer, grunnerverv og media</a:t>
            </a:r>
          </a:p>
          <a:p>
            <a:pPr lvl="1"/>
            <a:r>
              <a:rPr lang="nb-NO" dirty="0" smtClean="0"/>
              <a:t>Trafikkavvikling</a:t>
            </a:r>
          </a:p>
          <a:p>
            <a:pPr lvl="1"/>
            <a:r>
              <a:rPr lang="nb-NO" dirty="0" smtClean="0"/>
              <a:t>Utvalgte punkter fra kapittel C2 og C3</a:t>
            </a:r>
          </a:p>
          <a:p>
            <a:pPr lvl="1"/>
            <a:r>
              <a:rPr lang="nb-NO" dirty="0" smtClean="0"/>
              <a:t>Utvalgte punkter og sentrale arbeidsoperasjoner i kontraktsarbeidet fra kapittel D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685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6. Gjennomgang av kontrakten </a:t>
            </a:r>
            <a:r>
              <a:rPr lang="nb-NO" dirty="0" smtClean="0"/>
              <a:t>(2)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1273841" y="1629594"/>
            <a:ext cx="6539313" cy="4283193"/>
          </a:xfrm>
          <a:prstGeom prst="rect">
            <a:avLst/>
          </a:prstGeom>
        </p:spPr>
        <p:txBody>
          <a:bodyPr>
            <a:normAutofit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 smtClean="0"/>
              <a:t>I driftskontrakter </a:t>
            </a:r>
            <a:r>
              <a:rPr lang="nb-NO" dirty="0" smtClean="0"/>
              <a:t>gjennomgås i </a:t>
            </a:r>
            <a:r>
              <a:rPr lang="nb-NO" dirty="0" smtClean="0"/>
              <a:t>tillegg </a:t>
            </a:r>
            <a:r>
              <a:rPr lang="nb-NO" dirty="0" smtClean="0"/>
              <a:t>følgende </a:t>
            </a:r>
            <a:r>
              <a:rPr lang="nb-NO" dirty="0" smtClean="0"/>
              <a:t>punkter spesielt:</a:t>
            </a:r>
          </a:p>
          <a:p>
            <a:pPr marL="0" indent="0">
              <a:buNone/>
            </a:pPr>
            <a:endParaRPr lang="nb-NO" sz="600" dirty="0" smtClean="0"/>
          </a:p>
          <a:p>
            <a:r>
              <a:rPr lang="nb-NO" dirty="0" smtClean="0"/>
              <a:t>Entreprenørens kvalitetssystem – kap. C3 punkt 8.1 og sjekklistene i kapittel D2-K</a:t>
            </a:r>
          </a:p>
          <a:p>
            <a:r>
              <a:rPr lang="nb-NO" dirty="0" smtClean="0"/>
              <a:t>Ulike planer som skal leveres – kap. C3 punkt 8.2 og 8.3</a:t>
            </a:r>
          </a:p>
          <a:p>
            <a:r>
              <a:rPr lang="nb-NO" dirty="0"/>
              <a:t>Sanksjoner – kapittel C3 punkt 40</a:t>
            </a:r>
          </a:p>
          <a:p>
            <a:r>
              <a:rPr lang="nb-NO" dirty="0" smtClean="0"/>
              <a:t>Verktøy for oppfølging av kontrakt:</a:t>
            </a:r>
          </a:p>
          <a:p>
            <a:pPr lvl="1"/>
            <a:r>
              <a:rPr lang="nb-NO" dirty="0" smtClean="0"/>
              <a:t>ELRAPP og SOPP</a:t>
            </a:r>
            <a:endParaRPr lang="nb-NO" dirty="0"/>
          </a:p>
          <a:p>
            <a:r>
              <a:rPr lang="nb-NO" dirty="0" smtClean="0"/>
              <a:t>Definisjoner </a:t>
            </a:r>
          </a:p>
          <a:p>
            <a:pPr lvl="1"/>
            <a:r>
              <a:rPr lang="nb-NO" dirty="0" smtClean="0"/>
              <a:t>Hva er et avvik, hva er en mangel etc. </a:t>
            </a:r>
            <a:r>
              <a:rPr lang="nb-NO" dirty="0"/>
              <a:t>	</a:t>
            </a:r>
            <a:endParaRPr lang="nb-NO" dirty="0" smtClean="0"/>
          </a:p>
          <a:p>
            <a:r>
              <a:rPr lang="nb-NO" dirty="0" smtClean="0"/>
              <a:t>Hovedtrekk i  ISO 9001 </a:t>
            </a:r>
          </a:p>
          <a:p>
            <a:r>
              <a:rPr lang="nb-NO" dirty="0" smtClean="0"/>
              <a:t>Definisjoner </a:t>
            </a:r>
            <a:endParaRPr lang="nb-NO" dirty="0"/>
          </a:p>
          <a:p>
            <a:pPr marL="318075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845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7. HMS-kultur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305409" y="1629594"/>
            <a:ext cx="7320246" cy="50305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HMS, SHA og YM skal ha fokus i prosjektet. Risikovurderinger og utvalgte arbeidsoperasjoner gjennomgås i samhandlingen. </a:t>
            </a:r>
          </a:p>
          <a:p>
            <a:endParaRPr lang="nb-NO" sz="600" dirty="0"/>
          </a:p>
          <a:p>
            <a:r>
              <a:rPr lang="nb-NO" dirty="0" smtClean="0"/>
              <a:t>Gruppene får i oppgave å svare på hvordan man kan skape en sunn og positiv HMS-kultur i prosjektet. </a:t>
            </a:r>
          </a:p>
          <a:p>
            <a:endParaRPr lang="nb-NO" sz="900" dirty="0" smtClean="0"/>
          </a:p>
          <a:p>
            <a:r>
              <a:rPr lang="nb-NO" dirty="0" smtClean="0"/>
              <a:t>Eksempel:</a:t>
            </a:r>
          </a:p>
          <a:p>
            <a:pPr lvl="1"/>
            <a:r>
              <a:rPr lang="nb-NO" dirty="0" smtClean="0"/>
              <a:t>Ledere fra prosjektets parter må gå foran som gode eksempler. Disse bør være med på vernerunder</a:t>
            </a:r>
          </a:p>
          <a:p>
            <a:pPr lvl="1"/>
            <a:r>
              <a:rPr lang="nb-NO" dirty="0" smtClean="0"/>
              <a:t>Ekstra fokus på HMS i oppstarten av prosjektet for å legge lista høyt</a:t>
            </a:r>
          </a:p>
          <a:p>
            <a:pPr lvl="1"/>
            <a:r>
              <a:rPr lang="nb-NO" dirty="0" smtClean="0"/>
              <a:t>Alle må tørre si fra dersom man oppdager at noe ikke er på stell. Si fra med et smil</a:t>
            </a:r>
          </a:p>
          <a:p>
            <a:pPr lvl="1"/>
            <a:r>
              <a:rPr lang="nb-NO" dirty="0" smtClean="0"/>
              <a:t>Må rapportere alle uønskede hendelser (RUH) og følge opp disse i etterkant med tilbakemeldinger. RUH må sees på som positivt og man må ikke ta det personlig</a:t>
            </a:r>
          </a:p>
          <a:p>
            <a:pPr lvl="1"/>
            <a:r>
              <a:rPr lang="nb-NO" dirty="0" smtClean="0"/>
              <a:t>Alltid bruke pålagt verneutstyr for de ulike arbeidsoperasjonene. Dette utstyret må være lett tilgjengelig</a:t>
            </a:r>
          </a:p>
          <a:p>
            <a:pPr lvl="1"/>
            <a:r>
              <a:rPr lang="nb-NO" dirty="0" smtClean="0"/>
              <a:t>Alle ute på prosjektet skal ha grønt kort fra dag 1</a:t>
            </a:r>
          </a:p>
        </p:txBody>
      </p:sp>
    </p:spTree>
    <p:extLst>
      <p:ext uri="{BB962C8B-B14F-4D97-AF65-F5344CB8AC3E}">
        <p14:creationId xmlns:p14="http://schemas.microsoft.com/office/powerpoint/2010/main" val="8305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HMS-kultur (2)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273841" y="1629594"/>
            <a:ext cx="6611321" cy="4756805"/>
          </a:xfrm>
          <a:prstGeom prst="rect">
            <a:avLst/>
          </a:prstGeom>
        </p:spPr>
        <p:txBody>
          <a:bodyPr>
            <a:normAutofit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Hyppige vernerunder med bred deltakelse</a:t>
            </a:r>
          </a:p>
          <a:p>
            <a:r>
              <a:rPr lang="nb-NO" dirty="0" smtClean="0"/>
              <a:t>Skape felles forståelse av hva definisjonen på et arbeidslag er</a:t>
            </a:r>
          </a:p>
          <a:p>
            <a:r>
              <a:rPr lang="nb-NO" dirty="0" smtClean="0"/>
              <a:t>Alltid utarbeide SJA som krevd</a:t>
            </a:r>
          </a:p>
          <a:p>
            <a:r>
              <a:rPr lang="nb-NO" dirty="0" smtClean="0"/>
              <a:t>Øyekontakt i nærheten av maskiner</a:t>
            </a:r>
          </a:p>
          <a:p>
            <a:r>
              <a:rPr lang="nb-NO" dirty="0" smtClean="0"/>
              <a:t>Fokusere på det som fungerer bra</a:t>
            </a:r>
          </a:p>
          <a:p>
            <a:r>
              <a:rPr lang="nb-NO" dirty="0" smtClean="0"/>
              <a:t>Jevnlige påminnelser ute på anlegget</a:t>
            </a:r>
          </a:p>
          <a:p>
            <a:r>
              <a:rPr lang="nb-NO" dirty="0" smtClean="0"/>
              <a:t>Språkkrav og skilt på aktuelle språk</a:t>
            </a:r>
          </a:p>
          <a:p>
            <a:r>
              <a:rPr lang="nb-NO" dirty="0" smtClean="0"/>
              <a:t>Positiv stikkprøve for bevisstgjøring</a:t>
            </a:r>
          </a:p>
          <a:p>
            <a:r>
              <a:rPr lang="nb-NO" dirty="0" smtClean="0"/>
              <a:t>Orden og ryddighet på anleggsplass</a:t>
            </a:r>
          </a:p>
          <a:p>
            <a:r>
              <a:rPr lang="nb-NO" dirty="0" smtClean="0"/>
              <a:t>Læring og deling av læring</a:t>
            </a:r>
          </a:p>
          <a:p>
            <a:r>
              <a:rPr lang="nb-NO" dirty="0" smtClean="0"/>
              <a:t>Alle hjelper hverandre og påminner hverandre</a:t>
            </a:r>
          </a:p>
          <a:p>
            <a:r>
              <a:rPr lang="nb-NO" dirty="0" smtClean="0"/>
              <a:t>Vi skal alle ta ansvar for å ikke påføre oss, andre eller miljøet skade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077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8</a:t>
            </a:r>
            <a:r>
              <a:rPr lang="nb-NO" dirty="0" smtClean="0"/>
              <a:t>. Konflikthåndtering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273842" y="1649887"/>
            <a:ext cx="7001961" cy="4756805"/>
          </a:xfrm>
          <a:prstGeom prst="rect">
            <a:avLst/>
          </a:prstGeom>
        </p:spPr>
        <p:txBody>
          <a:bodyPr>
            <a:normAutofit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Temaet konflikthåndtering er et viktig element i samhandlingen. Partene får diskutert hvilke potensielle konflikter som kan oppstå og sammen jobbe med hvordan dette kan unngås og eventuelt håndteres.</a:t>
            </a:r>
          </a:p>
          <a:p>
            <a:r>
              <a:rPr lang="nb-NO" dirty="0" smtClean="0"/>
              <a:t>Temaet bør omfatte konflikter av både </a:t>
            </a:r>
            <a:r>
              <a:rPr lang="nb-NO" dirty="0" err="1" smtClean="0"/>
              <a:t>kontraktuell</a:t>
            </a:r>
            <a:r>
              <a:rPr lang="nb-NO" dirty="0" smtClean="0"/>
              <a:t> og mellommenneskelig art.</a:t>
            </a:r>
          </a:p>
          <a:p>
            <a:endParaRPr lang="nb-NO" dirty="0"/>
          </a:p>
          <a:p>
            <a:r>
              <a:rPr lang="nb-NO" dirty="0" smtClean="0"/>
              <a:t>Nedenfor gis noen eksempler på spørsmål som diskuteres og avklares knyttet til konflikthåndtering: </a:t>
            </a:r>
            <a:endParaRPr lang="nb-NO" dirty="0"/>
          </a:p>
          <a:p>
            <a:pPr lvl="1"/>
            <a:r>
              <a:rPr lang="nb-NO" dirty="0" smtClean="0"/>
              <a:t>1. Hvilke konflikter kan oppstå knyttet til gjennomføring av kontraktsarbeidet?</a:t>
            </a:r>
          </a:p>
          <a:p>
            <a:pPr lvl="1"/>
            <a:r>
              <a:rPr lang="nb-NO" dirty="0" smtClean="0"/>
              <a:t>2. Hvordan kan vi unngå dette?</a:t>
            </a:r>
          </a:p>
          <a:p>
            <a:pPr lvl="1"/>
            <a:r>
              <a:rPr lang="nb-NO" dirty="0" smtClean="0"/>
              <a:t>3. Hvordan håndterer vi konflikter dersom de har oppstått?</a:t>
            </a:r>
          </a:p>
        </p:txBody>
      </p:sp>
    </p:spTree>
    <p:extLst>
      <p:ext uri="{BB962C8B-B14F-4D97-AF65-F5344CB8AC3E}">
        <p14:creationId xmlns:p14="http://schemas.microsoft.com/office/powerpoint/2010/main" val="37260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Konflikthåndtering – eksempler (2)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729559"/>
              </p:ext>
            </p:extLst>
          </p:nvPr>
        </p:nvGraphicFramePr>
        <p:xfrm>
          <a:off x="1284996" y="3664129"/>
          <a:ext cx="6628666" cy="2173221"/>
        </p:xfrm>
        <a:graphic>
          <a:graphicData uri="http://schemas.openxmlformats.org/drawingml/2006/table">
            <a:tbl>
              <a:tblPr firstRow="1" firstCol="1" bandRow="1"/>
              <a:tblGrid>
                <a:gridCol w="1552199"/>
                <a:gridCol w="5076467"/>
              </a:tblGrid>
              <a:tr h="3444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Konflikt grunnet </a:t>
                      </a:r>
                      <a:r>
                        <a:rPr lang="nb-NO" sz="1200" b="1" dirty="0" smtClean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fremdrift/forsinkelser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205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unngå?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Ta tak i problemet med en gang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Definere utfordringen sammen for en felles definisjon og felles forståelse av utfordring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Erkjenne og akseptere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Respektere og forstå den andre part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Komme frem til felles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løsning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  <a:tr h="51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håndtere?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La andre i organisasjonen vurdere saken/konflikten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Se kapittel C2 punkt 9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Samarbeidsmøter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567955"/>
              </p:ext>
            </p:extLst>
          </p:nvPr>
        </p:nvGraphicFramePr>
        <p:xfrm>
          <a:off x="1284996" y="1845190"/>
          <a:ext cx="6628666" cy="1629823"/>
        </p:xfrm>
        <a:graphic>
          <a:graphicData uri="http://schemas.openxmlformats.org/drawingml/2006/table">
            <a:tbl>
              <a:tblPr firstRow="1" firstCol="1" bandRow="1"/>
              <a:tblGrid>
                <a:gridCol w="1552199"/>
                <a:gridCol w="5076467"/>
              </a:tblGrid>
              <a:tr h="349663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Konflikt grunnet heft med omgivelsene (arbeidstid, støy, etc</a:t>
                      </a:r>
                      <a:r>
                        <a:rPr lang="nb-NO" sz="1200" b="1" dirty="0" smtClean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nb-NO" sz="1200" b="0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99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unngå?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Tidlig varsling om arbeider til naboer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Gjennomgå aktuelle kontraktsbestemmelser på forhånd (hvilken risiko må påregnes? </a:t>
                      </a:r>
                      <a:endParaRPr lang="nb-NO" sz="1200" kern="1200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  <a:tr h="5244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håndtere?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La andre i organisasjonen vurdere saken/konflikten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Se kapittel C2 punkt 9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Samarbeidsmøter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Konflikthåndtering (3)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1552"/>
              </p:ext>
            </p:extLst>
          </p:nvPr>
        </p:nvGraphicFramePr>
        <p:xfrm>
          <a:off x="1275502" y="1872159"/>
          <a:ext cx="6600166" cy="1737687"/>
        </p:xfrm>
        <a:graphic>
          <a:graphicData uri="http://schemas.openxmlformats.org/drawingml/2006/table">
            <a:tbl>
              <a:tblPr firstRow="1" firstCol="1" bandRow="1"/>
              <a:tblGrid>
                <a:gridCol w="1545526"/>
                <a:gridCol w="5054640"/>
              </a:tblGrid>
              <a:tr h="27464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Konflikt grunnet uenighet om tids- og kostnadskonsekvenser ved </a:t>
                      </a:r>
                      <a:r>
                        <a:rPr lang="nb-NO" sz="1200" b="1" dirty="0" smtClean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endringer i </a:t>
                      </a: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kontrakt</a:t>
                      </a:r>
                      <a:endParaRPr lang="nb-NO" sz="12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036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unngå?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Tillit og ærlighet – reell vurdering av omfang og konsekvens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Endringsanmodninger avklares fortløpende i forkant av utførelse – endringsordre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Løsningsorientert tilnærming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Egen møteserie for å behandle endringer (kan være fast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  <a:tr h="34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håndtere?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Se kapittel C2 punkt 9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Samarbeidsmøter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71709"/>
              </p:ext>
            </p:extLst>
          </p:nvPr>
        </p:nvGraphicFramePr>
        <p:xfrm>
          <a:off x="1264084" y="3837265"/>
          <a:ext cx="6600166" cy="1781658"/>
        </p:xfrm>
        <a:graphic>
          <a:graphicData uri="http://schemas.openxmlformats.org/drawingml/2006/table">
            <a:tbl>
              <a:tblPr firstRow="1" firstCol="1" bandRow="1"/>
              <a:tblGrid>
                <a:gridCol w="1545526"/>
                <a:gridCol w="5054640"/>
              </a:tblGrid>
              <a:tr h="31861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Nabokonflikter (støy, rystelser, ødeleggelse av tomter, rør, kabler etc., anleggstrafikk</a:t>
                      </a:r>
                      <a:r>
                        <a:rPr lang="nb-NO" sz="1200" b="1" dirty="0" smtClean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068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unngå?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Informere om arbeid i god tid. Berørte må bli hørt og tatt på alvor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Gjøre tiltak i forkant (sikring osv.)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God planlegging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Renhold av maskiner, utstyr og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vei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  <a:tr h="356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håndtere?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Må avtales og avklares spesielt </a:t>
                      </a:r>
                      <a:endParaRPr lang="nb-NO" sz="1200" kern="1200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Konflikthåndtering (4)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266630"/>
              </p:ext>
            </p:extLst>
          </p:nvPr>
        </p:nvGraphicFramePr>
        <p:xfrm>
          <a:off x="1272792" y="1751404"/>
          <a:ext cx="6744182" cy="1968767"/>
        </p:xfrm>
        <a:graphic>
          <a:graphicData uri="http://schemas.openxmlformats.org/drawingml/2006/table">
            <a:tbl>
              <a:tblPr firstRow="1" firstCol="1" bandRow="1"/>
              <a:tblGrid>
                <a:gridCol w="1579248"/>
                <a:gridCol w="5164934"/>
              </a:tblGrid>
              <a:tr h="322847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Konflikt grunnet uenighet om </a:t>
                      </a:r>
                      <a:r>
                        <a:rPr lang="nb-NO" sz="1200" b="1" dirty="0" smtClean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risikofordeling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230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unngå?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Avklare risikofordeling 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Lojalitet mot kontrakten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Se kontrakten fra begge parters ståsted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La måloppnåelsen være styrende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Avklare risikofordeling knyttet til nye eller endrede løsninger 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Aktiv bruk av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samarbeidsmøter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  <a:tr h="3514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håndtere?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Se kapittel C2 punkt 9 Samarbeidsmøter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441967"/>
              </p:ext>
            </p:extLst>
          </p:nvPr>
        </p:nvGraphicFramePr>
        <p:xfrm>
          <a:off x="1272792" y="3941001"/>
          <a:ext cx="6738574" cy="2145449"/>
        </p:xfrm>
        <a:graphic>
          <a:graphicData uri="http://schemas.openxmlformats.org/drawingml/2006/table">
            <a:tbl>
              <a:tblPr firstRow="1" firstCol="1" bandRow="1"/>
              <a:tblGrid>
                <a:gridCol w="1577936"/>
                <a:gridCol w="5160638"/>
              </a:tblGrid>
              <a:tr h="3166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Personkonflikter </a:t>
                      </a:r>
                      <a:endParaRPr lang="nb-NO" sz="1200" b="1" dirty="0" smtClean="0">
                        <a:solidFill>
                          <a:srgbClr val="FFFFFF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98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unngå?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Være oppmerksom på egen adferd og oppførsel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Legge til rette for samhandling og samarbeid 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Lage kjøreregler innenfor relevante tema, eksempelvis kommunikasjon, møtekultur og samhandling (plakater e.l.)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Respektere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hverandre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9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  <a:tr h="70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b="0" dirty="0" smtClean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0" dirty="0" smtClean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Hvordan </a:t>
                      </a:r>
                      <a:r>
                        <a:rPr lang="nb-NO" sz="1200" b="0" dirty="0"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håndtere?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Åpenhet 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Skille sak og person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Se kapittel C2 punkt 9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Samarbeidsmøter</a:t>
                      </a:r>
                    </a:p>
                    <a:p>
                      <a:pPr marL="342900" lvl="0" indent="-342900" algn="l" defTabSz="914218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200" kern="1200" dirty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3"/>
          <p:cNvSpPr txBox="1">
            <a:spLocks/>
          </p:cNvSpPr>
          <p:nvPr/>
        </p:nvSpPr>
        <p:spPr>
          <a:xfrm>
            <a:off x="225552" y="1819741"/>
            <a:ext cx="8667722" cy="484801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0" rIns="0" bIns="0" rtlCol="0">
            <a:normAutofit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sz="2200" b="1" dirty="0" smtClean="0"/>
              <a:t>Samhandlingsplakat for prosjekt xxx</a:t>
            </a:r>
            <a:endParaRPr lang="nb-NO" sz="2200" b="1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9262" y="830011"/>
            <a:ext cx="7000301" cy="469241"/>
          </a:xfrm>
        </p:spPr>
        <p:txBody>
          <a:bodyPr>
            <a:noAutofit/>
          </a:bodyPr>
          <a:lstStyle/>
          <a:p>
            <a:r>
              <a:rPr lang="nb-NO" sz="2400" dirty="0" smtClean="0"/>
              <a:t>9. Eksempel samhandlingsplakat</a:t>
            </a:r>
            <a:endParaRPr lang="nb-NO" sz="24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537955" y="2302254"/>
            <a:ext cx="3866453" cy="160945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endParaRPr lang="nb-NO" sz="200" b="1" dirty="0" smtClean="0"/>
          </a:p>
          <a:p>
            <a:pPr marL="0" indent="0">
              <a:buNone/>
            </a:pPr>
            <a:r>
              <a:rPr lang="nb-NO" sz="1200" b="1" dirty="0" smtClean="0"/>
              <a:t>	Felles mål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/>
              <a:t>Null skader på personell, materiell og miljø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/>
              <a:t>Høy kvalitet på prosjektet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/>
              <a:t>Godt arbeidsmiljø og samhold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/>
              <a:t>Gjennomføre prosjektet innenfor økonomiske rammer og tidsfrister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/>
              <a:t>Være løsningsorienterte</a:t>
            </a:r>
          </a:p>
        </p:txBody>
      </p:sp>
      <p:sp>
        <p:nvSpPr>
          <p:cNvPr id="8" name="Plassholder for innhold 3"/>
          <p:cNvSpPr txBox="1">
            <a:spLocks/>
          </p:cNvSpPr>
          <p:nvPr/>
        </p:nvSpPr>
        <p:spPr>
          <a:xfrm>
            <a:off x="4677100" y="4069947"/>
            <a:ext cx="3943481" cy="1902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rmAutofit fontScale="62500" lnSpcReduction="20000"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600" b="1" dirty="0" smtClean="0"/>
          </a:p>
          <a:p>
            <a:pPr marL="0" indent="0">
              <a:buNone/>
            </a:pPr>
            <a:r>
              <a:rPr lang="nb-NO" sz="1900" b="1" dirty="0" smtClean="0"/>
              <a:t>	Kommunikasjonsregler</a:t>
            </a:r>
            <a:endParaRPr lang="nb-NO" sz="1900" b="1" dirty="0"/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dirty="0"/>
              <a:t>Vi skal vise respekt og være åpne og ærlige med hverandre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dirty="0"/>
              <a:t>Vi skal ha skriftlige bekreftelser på muntlige avtaler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dirty="0"/>
              <a:t>Vi velger rett kommunikasjonslinje og –nivå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dirty="0"/>
              <a:t>Vi skiller mellom sak og person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dirty="0"/>
              <a:t>Vi har godt humør og hilser hver gang vi møtes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dirty="0"/>
              <a:t>Vi spør i stedet for å lure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9" name="Plassholder for innhold 3"/>
          <p:cNvSpPr txBox="1">
            <a:spLocks/>
          </p:cNvSpPr>
          <p:nvPr/>
        </p:nvSpPr>
        <p:spPr>
          <a:xfrm>
            <a:off x="537954" y="4069946"/>
            <a:ext cx="3866453" cy="19027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rmAutofit fontScale="92500" lnSpcReduction="10000"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400" b="1" dirty="0" smtClean="0"/>
          </a:p>
          <a:p>
            <a:pPr marL="0" indent="0">
              <a:buNone/>
            </a:pPr>
            <a:r>
              <a:rPr lang="nb-NO" sz="1300" b="1" dirty="0" smtClean="0"/>
              <a:t>	Møteregler</a:t>
            </a:r>
            <a:endParaRPr lang="nb-NO" sz="1900" b="1" dirty="0" smtClean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200" dirty="0"/>
              <a:t>Saker meldes inn og møteagenda sendes ut i god tid før møter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200" dirty="0"/>
              <a:t>Vi møter til rett tid og stiller alltid forberedt til møter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200" dirty="0"/>
              <a:t>Vi holder oss til agendaen i møter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200" dirty="0"/>
              <a:t>Vi er bevisste på hvem som er de rette personene for møtet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200" dirty="0"/>
              <a:t>Våre møter har tydelige beslutninger og referatføres med ansvar og frist</a:t>
            </a:r>
          </a:p>
          <a:p>
            <a:endParaRPr lang="nb-NO" dirty="0" smtClean="0"/>
          </a:p>
          <a:p>
            <a:pPr lvl="1"/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0" name="Plassholder for innhold 3"/>
          <p:cNvSpPr txBox="1">
            <a:spLocks/>
          </p:cNvSpPr>
          <p:nvPr/>
        </p:nvSpPr>
        <p:spPr>
          <a:xfrm>
            <a:off x="4677100" y="2293225"/>
            <a:ext cx="3943481" cy="16137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rmAutofit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nb-NO" sz="200" b="1" dirty="0" smtClean="0"/>
          </a:p>
          <a:p>
            <a:pPr marL="0" indent="0">
              <a:buNone/>
            </a:pPr>
            <a:r>
              <a:rPr lang="nb-NO" sz="1200" b="1" dirty="0"/>
              <a:t>	</a:t>
            </a:r>
            <a:r>
              <a:rPr lang="nb-NO" sz="1200" b="1" dirty="0" smtClean="0"/>
              <a:t>Konflikthåndtering</a:t>
            </a:r>
            <a:endParaRPr lang="nb-NO" b="1" dirty="0" smtClean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 smtClean="0"/>
              <a:t>Se kapittel C2 punkt 9 Samarbeidsmøter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 smtClean="0"/>
              <a:t>Konflikter løses eller avklares på lavest mulig nivå og forankres i byggemøte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 smtClean="0"/>
              <a:t>Saken løftes til samarbeidsmøte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b-NO" sz="1100" dirty="0" smtClean="0"/>
              <a:t>Ekspert bringes inn og kommer med forslag til løsning</a:t>
            </a:r>
          </a:p>
        </p:txBody>
      </p:sp>
      <p:sp>
        <p:nvSpPr>
          <p:cNvPr id="13" name="Plassholder for innhold 3"/>
          <p:cNvSpPr txBox="1">
            <a:spLocks/>
          </p:cNvSpPr>
          <p:nvPr/>
        </p:nvSpPr>
        <p:spPr>
          <a:xfrm>
            <a:off x="979412" y="6068213"/>
            <a:ext cx="7160002" cy="5040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0" rIns="0" bIns="0" rtlCol="0">
            <a:normAutofit fontScale="70000" lnSpcReduction="20000"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b-NO" sz="16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600" b="1" u="sng" dirty="0" smtClean="0">
                <a:solidFill>
                  <a:schemeClr val="bg1"/>
                </a:solidFill>
              </a:rPr>
              <a:t>.</a:t>
            </a:r>
            <a:r>
              <a:rPr lang="nb-NO" sz="1600" b="1" u="sng" dirty="0" smtClean="0"/>
              <a:t>                                     </a:t>
            </a:r>
            <a:r>
              <a:rPr lang="nb-NO" sz="1600" b="1" u="sng" dirty="0" smtClean="0">
                <a:solidFill>
                  <a:schemeClr val="bg1"/>
                </a:solidFill>
              </a:rPr>
              <a:t>.</a:t>
            </a:r>
            <a:r>
              <a:rPr lang="nb-NO" sz="1600" b="1" dirty="0"/>
              <a:t>	</a:t>
            </a:r>
            <a:r>
              <a:rPr lang="nb-NO" sz="1600" b="1" dirty="0" smtClean="0"/>
              <a:t>			                </a:t>
            </a:r>
            <a:r>
              <a:rPr lang="nb-NO" sz="1600" b="1" u="sng" dirty="0" smtClean="0">
                <a:solidFill>
                  <a:schemeClr val="bg1"/>
                </a:solidFill>
              </a:rPr>
              <a:t>.</a:t>
            </a:r>
            <a:r>
              <a:rPr lang="nb-NO" sz="1600" b="1" u="sng" dirty="0" smtClean="0"/>
              <a:t>                                   </a:t>
            </a:r>
            <a:r>
              <a:rPr lang="nb-NO" sz="1600" b="1" u="sng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nb-NO" sz="1100" dirty="0" smtClean="0"/>
              <a:t>   Prosjektleder Statens vegvesen</a:t>
            </a:r>
            <a:r>
              <a:rPr lang="nb-NO" sz="1400" dirty="0" smtClean="0"/>
              <a:t>		          </a:t>
            </a:r>
            <a:r>
              <a:rPr lang="nb-NO" sz="1100" dirty="0" smtClean="0"/>
              <a:t>Sted og Dato</a:t>
            </a:r>
            <a:r>
              <a:rPr lang="nb-NO" sz="1400" dirty="0" smtClean="0"/>
              <a:t>		</a:t>
            </a:r>
            <a:r>
              <a:rPr lang="nb-NO" sz="1100" dirty="0" smtClean="0"/>
              <a:t>Prosjektleder Entreprenør</a:t>
            </a:r>
            <a:endParaRPr lang="nb-NO" sz="1400" dirty="0" smtClean="0"/>
          </a:p>
          <a:p>
            <a:pPr marL="0" indent="0" algn="ctr">
              <a:buNone/>
            </a:pPr>
            <a:endParaRPr lang="nb-NO" sz="2200" b="1" u="sng" dirty="0"/>
          </a:p>
        </p:txBody>
      </p:sp>
      <p:sp>
        <p:nvSpPr>
          <p:cNvPr id="19" name="Tittel 1"/>
          <p:cNvSpPr txBox="1">
            <a:spLocks/>
          </p:cNvSpPr>
          <p:nvPr/>
        </p:nvSpPr>
        <p:spPr>
          <a:xfrm>
            <a:off x="1062395" y="1248022"/>
            <a:ext cx="7000301" cy="46924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218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02454" indent="-302454">
              <a:lnSpc>
                <a:spcPct val="90000"/>
              </a:lnSpc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</a:pPr>
            <a:r>
              <a:rPr lang="nb-NO" sz="1200" dirty="0">
                <a:latin typeface="+mn-lt"/>
                <a:ea typeface="+mn-ea"/>
                <a:cs typeface="+mn-cs"/>
              </a:rPr>
              <a:t>Som en del av samhandlingsdokumentet kan det lages en plakat som oppsummerer viktige punkter fra samhandlingen. Denne signeres av begge parter og distribueres på prosjektet.</a:t>
            </a:r>
            <a:r>
              <a:rPr lang="nb-NO" sz="1400" dirty="0">
                <a:latin typeface="+mn-lt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155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dirty="0" smtClean="0"/>
              <a:t>Innledning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Samhandlingsdokument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Kommunikasjonsregler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Møtestruktur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Forventninger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Gjennomgang av kontrakt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HMS-kultur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Konflikthåndtering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Samhandlingsplakat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6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Innledning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92686" y="1748653"/>
            <a:ext cx="7517896" cy="4459836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Samhandlingen skal gjennomføres uten at fordeling av ansvar og risiko nedfelt i kontrakten endres. </a:t>
            </a:r>
          </a:p>
          <a:p>
            <a:pPr marL="0" indent="0">
              <a:buNone/>
            </a:pPr>
            <a:endParaRPr lang="nb-NO" sz="800" dirty="0" smtClean="0"/>
          </a:p>
          <a:p>
            <a:r>
              <a:rPr lang="nb-NO" dirty="0" smtClean="0"/>
              <a:t>Samhandlingen må tilpasses den enkelte kontrakt, både med tanke på innhold, varighet og omfang. </a:t>
            </a:r>
          </a:p>
          <a:p>
            <a:pPr marL="0" indent="0">
              <a:buNone/>
            </a:pPr>
            <a:endParaRPr lang="nb-NO" sz="800" dirty="0" smtClean="0"/>
          </a:p>
          <a:p>
            <a:r>
              <a:rPr lang="nb-NO" dirty="0" smtClean="0"/>
              <a:t>Samhandlingen i prosjektet er ikke ferdig ved samlingens slutt, men vil fortsette gjennom hele kontraktsperioden. </a:t>
            </a:r>
          </a:p>
          <a:p>
            <a:endParaRPr lang="nb-NO" sz="800" dirty="0" smtClean="0"/>
          </a:p>
          <a:p>
            <a:r>
              <a:rPr lang="nb-NO" dirty="0" smtClean="0"/>
              <a:t>For enkelte arbeidsoperasjoner </a:t>
            </a:r>
            <a:r>
              <a:rPr lang="nb-NO" dirty="0"/>
              <a:t>vil det være mest hensiktsmessig å utsette samhandlingen til nærmere gjennomføringstidspunktet. </a:t>
            </a:r>
            <a:r>
              <a:rPr lang="nb-NO" dirty="0" smtClean="0"/>
              <a:t>Dette vil være prosjektspesifikt og må identifiseres av partene i hver enkelt kontrakt.  </a:t>
            </a:r>
          </a:p>
          <a:p>
            <a:pPr marL="0" indent="0">
              <a:buNone/>
            </a:pPr>
            <a:endParaRPr lang="nb-NO" sz="800" dirty="0" smtClean="0"/>
          </a:p>
          <a:p>
            <a:r>
              <a:rPr lang="nb-NO" dirty="0" smtClean="0"/>
              <a:t>Samhandlingen som gjennomføres før kontraktsarbeidet igangsettes avsluttes med et forpliktende samhandlingsdokument.  </a:t>
            </a:r>
          </a:p>
          <a:p>
            <a:endParaRPr lang="nb-NO" sz="800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799B289-84B2-43E8-A1B2-4481710F11C9}" type="datetime1">
              <a:rPr lang="nb-NO" smtClean="0"/>
              <a:t>06.05.2016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85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 (2)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73843" y="1629594"/>
            <a:ext cx="7001961" cy="4608512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Det er viktig at samlingene blir utformet for å sikre største mulig grad av involvering og medvirkning fra alle deltakere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sz="800" dirty="0"/>
          </a:p>
          <a:p>
            <a:r>
              <a:rPr lang="nb-NO" dirty="0"/>
              <a:t>Det bør legges vekt på og settes av tid til at partene og deltakerne blir kjent med hverandre. </a:t>
            </a:r>
            <a:endParaRPr lang="nb-NO" dirty="0" smtClean="0"/>
          </a:p>
          <a:p>
            <a:endParaRPr lang="nb-NO" sz="800" dirty="0"/>
          </a:p>
          <a:p>
            <a:r>
              <a:rPr lang="nb-NO" dirty="0"/>
              <a:t>Det anbefales derfor utstrakt bruk av gruppearbeid, casearbeid, presentasjoner og diskusjoner i grupper og plenum. Grupper bør bestå av deltakere fra begge parter, både entreprenør og byggherre. </a:t>
            </a:r>
            <a:endParaRPr lang="nb-NO" dirty="0" smtClean="0"/>
          </a:p>
          <a:p>
            <a:endParaRPr lang="nb-NO" sz="800" dirty="0"/>
          </a:p>
          <a:p>
            <a:r>
              <a:rPr lang="nb-NO" dirty="0" smtClean="0"/>
              <a:t>Det </a:t>
            </a:r>
            <a:r>
              <a:rPr lang="nb-NO" dirty="0"/>
              <a:t>er opp til de ulike partene, og ikke minst hver enkelt deltaker i prosjektet å sikre at de gode intensjonene som </a:t>
            </a:r>
            <a:r>
              <a:rPr lang="nb-NO" dirty="0" smtClean="0"/>
              <a:t>legges blir </a:t>
            </a:r>
            <a:r>
              <a:rPr lang="nb-NO" dirty="0"/>
              <a:t>fulgt opp i praksis. Dette kan være en utfordring i en travel hverdag, men relasjonen partene har knyttet i samhandlingen vil lette dette arbeidet.   </a:t>
            </a:r>
            <a:endParaRPr lang="nb-NO" dirty="0" smtClean="0"/>
          </a:p>
          <a:p>
            <a:pPr marL="0" indent="0">
              <a:buNone/>
            </a:pPr>
            <a:endParaRPr lang="nb-NO" sz="800" dirty="0" smtClean="0"/>
          </a:p>
          <a:p>
            <a:r>
              <a:rPr lang="nb-NO" dirty="0"/>
              <a:t>Eksempler listet opp i dette dokumentet er ikke uttømmende, men ment som forslag og inspirasjon til </a:t>
            </a:r>
            <a:r>
              <a:rPr lang="nb-NO" dirty="0" smtClean="0"/>
              <a:t>utforming av samhandlingen.</a:t>
            </a:r>
            <a:endParaRPr lang="nb-NO" dirty="0"/>
          </a:p>
          <a:p>
            <a:endParaRPr lang="nb-NO" sz="5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22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Samhandlingsdokument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73842" y="1778269"/>
            <a:ext cx="7259392" cy="4294800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Samhandlingsdokumentet skal dokumentere den gjennomførte samhandlingen.</a:t>
            </a:r>
          </a:p>
          <a:p>
            <a:endParaRPr lang="nb-NO" sz="900" dirty="0" smtClean="0"/>
          </a:p>
          <a:p>
            <a:r>
              <a:rPr lang="nb-NO" dirty="0"/>
              <a:t>Dokumentet vil være grunnlaget for hvordan partene skal samhandle videre i gjennomføringsfasen</a:t>
            </a:r>
            <a:r>
              <a:rPr lang="nb-NO" dirty="0" smtClean="0"/>
              <a:t>.</a:t>
            </a:r>
          </a:p>
          <a:p>
            <a:endParaRPr lang="nb-NO" sz="900" dirty="0" smtClean="0"/>
          </a:p>
          <a:p>
            <a:r>
              <a:rPr lang="nb-NO" dirty="0" smtClean="0"/>
              <a:t>Dokumentet skal inneholde alle avtalte forhold fra samhandlingen og forankres i første byggemøte. En viktig del av samhandlingsdokumentet vil være sammenstillingen av resultater fra gruppebesvarelser og plenumsdiskusjoner.</a:t>
            </a:r>
          </a:p>
          <a:p>
            <a:endParaRPr lang="nb-NO" sz="900" dirty="0"/>
          </a:p>
          <a:p>
            <a:r>
              <a:rPr lang="nb-NO" dirty="0" smtClean="0"/>
              <a:t>Forhold </a:t>
            </a:r>
            <a:r>
              <a:rPr lang="nb-NO" dirty="0"/>
              <a:t>som er omforent og nedfelt i samhandlingsdokumentet skal følges opp på samtlige byggemøter og samarbeidsmøter i gjennomføringsfasen</a:t>
            </a:r>
            <a:r>
              <a:rPr lang="nb-NO" dirty="0" smtClean="0"/>
              <a:t>. </a:t>
            </a:r>
          </a:p>
          <a:p>
            <a:endParaRPr lang="nb-NO" sz="900" dirty="0"/>
          </a:p>
          <a:p>
            <a:r>
              <a:rPr lang="nb-NO" dirty="0" smtClean="0"/>
              <a:t>Samhandlingsdokumentet vil være ulikt for ulike kontrakter og prosjekter da samhandlingen vil variere i omfang og varighet ut i fra prosjektets størrelse og kompleksitet.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F251263-8950-4A5E-923E-4953F459635C}" type="datetime1">
              <a:rPr lang="nb-NO" smtClean="0"/>
              <a:t>06.05.2016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1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Kommunikasjonsregler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842" y="1778400"/>
            <a:ext cx="7331400" cy="4387698"/>
          </a:xfrm>
        </p:spPr>
        <p:txBody>
          <a:bodyPr>
            <a:normAutofit/>
          </a:bodyPr>
          <a:lstStyle/>
          <a:p>
            <a:r>
              <a:rPr lang="nb-NO" dirty="0" smtClean="0"/>
              <a:t>Kommunikasjon skal være tema i samhandlingen og det bør etableres kjøreregler for hvordan det skal kommuniseres i prosjektet.</a:t>
            </a:r>
          </a:p>
          <a:p>
            <a:endParaRPr lang="nb-NO" sz="1000" dirty="0"/>
          </a:p>
          <a:p>
            <a:r>
              <a:rPr lang="nb-NO" dirty="0" smtClean="0"/>
              <a:t>Eksempel:</a:t>
            </a:r>
          </a:p>
          <a:p>
            <a:pPr lvl="1"/>
            <a:r>
              <a:rPr lang="nb-NO" dirty="0" smtClean="0"/>
              <a:t>Vi skal vise respekt og være åpne og ærlige med hverandre</a:t>
            </a:r>
          </a:p>
          <a:p>
            <a:pPr lvl="1"/>
            <a:r>
              <a:rPr lang="nb-NO" dirty="0" smtClean="0"/>
              <a:t>Vi skal ha skriftlige bekreftelser på muntlige avtaler</a:t>
            </a:r>
          </a:p>
          <a:p>
            <a:pPr lvl="1"/>
            <a:r>
              <a:rPr lang="nb-NO" dirty="0" smtClean="0"/>
              <a:t>Vi velger rett kommunikasjonslinje og –nivå</a:t>
            </a:r>
          </a:p>
          <a:p>
            <a:pPr lvl="1"/>
            <a:r>
              <a:rPr lang="nb-NO" dirty="0" smtClean="0"/>
              <a:t>Vi skiller mellom sak og person</a:t>
            </a:r>
          </a:p>
          <a:p>
            <a:pPr lvl="1"/>
            <a:r>
              <a:rPr lang="nb-NO" dirty="0" smtClean="0"/>
              <a:t>Vi har lav terskel for å ta opp ting og vi er gode lyttere</a:t>
            </a:r>
          </a:p>
          <a:p>
            <a:pPr lvl="1"/>
            <a:r>
              <a:rPr lang="nb-NO" dirty="0" smtClean="0"/>
              <a:t>Vi har godt humør og hilser hver gang vi møtes</a:t>
            </a:r>
          </a:p>
          <a:p>
            <a:pPr lvl="1"/>
            <a:r>
              <a:rPr lang="nb-NO" dirty="0" smtClean="0"/>
              <a:t>Vi behandler andre slik vi vil at de skal behandle oss</a:t>
            </a:r>
          </a:p>
          <a:p>
            <a:pPr lvl="1"/>
            <a:r>
              <a:rPr lang="nb-NO" dirty="0" smtClean="0"/>
              <a:t>Vi spør i stedet for å lure</a:t>
            </a:r>
          </a:p>
          <a:p>
            <a:pPr lvl="1"/>
            <a:r>
              <a:rPr lang="nb-NO" dirty="0" smtClean="0"/>
              <a:t>Vi er flinke med konstruktiv kritikk og rause med ros</a:t>
            </a:r>
          </a:p>
          <a:p>
            <a:pPr lvl="1"/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64033B-A6CD-4394-A18C-A5731718086D}" type="datetime1">
              <a:rPr lang="nb-NO" smtClean="0"/>
              <a:t>06.05.2016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72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Møteregler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666275C-B0E0-444D-ABAC-FC5298BCC538}" type="datetime1">
              <a:rPr lang="nb-NO" smtClean="0"/>
              <a:t>06.05.2016</a:t>
            </a:fld>
            <a:endParaRPr lang="nb-NO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73842" y="1778400"/>
            <a:ext cx="7331400" cy="4294800"/>
          </a:xfrm>
        </p:spPr>
        <p:txBody>
          <a:bodyPr/>
          <a:lstStyle/>
          <a:p>
            <a:r>
              <a:rPr lang="nb-NO" dirty="0" smtClean="0"/>
              <a:t>Det er viktig å etablere gode møteregler for prosjektet og disse reglene bør partene enes om i samhandlingen. </a:t>
            </a:r>
          </a:p>
          <a:p>
            <a:endParaRPr lang="nb-NO" dirty="0"/>
          </a:p>
          <a:p>
            <a:r>
              <a:rPr lang="nb-NO" dirty="0" smtClean="0"/>
              <a:t>Eksempel:</a:t>
            </a:r>
          </a:p>
          <a:p>
            <a:pPr lvl="1"/>
            <a:r>
              <a:rPr lang="nb-NO" dirty="0"/>
              <a:t>M</a:t>
            </a:r>
            <a:r>
              <a:rPr lang="nb-NO" dirty="0" smtClean="0"/>
              <a:t>øteagenda </a:t>
            </a:r>
            <a:r>
              <a:rPr lang="nb-NO" dirty="0" smtClean="0"/>
              <a:t>sendes ut i god tid før møter</a:t>
            </a:r>
          </a:p>
          <a:p>
            <a:pPr lvl="1"/>
            <a:r>
              <a:rPr lang="nb-NO" dirty="0" smtClean="0"/>
              <a:t>Vi møter til rett tid og stiller alltid forberedt til møter</a:t>
            </a:r>
          </a:p>
          <a:p>
            <a:pPr lvl="1"/>
            <a:r>
              <a:rPr lang="nb-NO" dirty="0" smtClean="0"/>
              <a:t>Vi holder oss til agendaen i møter</a:t>
            </a:r>
          </a:p>
          <a:p>
            <a:pPr lvl="1"/>
            <a:r>
              <a:rPr lang="nb-NO" dirty="0" smtClean="0"/>
              <a:t>Vi er bevisste på hvem som er de rette personene for møtet</a:t>
            </a:r>
          </a:p>
          <a:p>
            <a:pPr lvl="1"/>
            <a:r>
              <a:rPr lang="nb-NO" dirty="0" smtClean="0"/>
              <a:t>Våre møter har tydelige beslutninger og referatføres med ansvar og frist</a:t>
            </a:r>
          </a:p>
        </p:txBody>
      </p:sp>
    </p:spTree>
    <p:extLst>
      <p:ext uri="{BB962C8B-B14F-4D97-AF65-F5344CB8AC3E}">
        <p14:creationId xmlns:p14="http://schemas.microsoft.com/office/powerpoint/2010/main" val="37588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275501" y="835235"/>
            <a:ext cx="7000301" cy="469241"/>
          </a:xfrm>
        </p:spPr>
        <p:txBody>
          <a:bodyPr/>
          <a:lstStyle/>
          <a:p>
            <a:r>
              <a:rPr lang="nb-NO" dirty="0" smtClean="0"/>
              <a:t>4. Møteregler (2)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>
          <a:xfrm>
            <a:off x="1404442" y="610453"/>
            <a:ext cx="5693770" cy="354793"/>
          </a:xfrm>
        </p:spPr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4362" y="1426286"/>
            <a:ext cx="7996974" cy="4933630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I tillegg anbefales det å be gruppene om å gi sine innspill til </a:t>
            </a:r>
            <a:r>
              <a:rPr lang="nb-NO" u="sng" dirty="0" smtClean="0"/>
              <a:t>møtestruktur</a:t>
            </a:r>
            <a:r>
              <a:rPr lang="nb-NO" dirty="0" smtClean="0"/>
              <a:t> for prosjektet</a:t>
            </a:r>
            <a:r>
              <a:rPr lang="nb-NO" dirty="0" smtClean="0"/>
              <a:t>. Møtestruktur omfatter både type møter, hyppighet og deltakelse.  </a:t>
            </a:r>
            <a:r>
              <a:rPr lang="nb-NO" dirty="0" smtClean="0"/>
              <a:t>Avklare formell status for ulike møter.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Eksempel:</a:t>
            </a:r>
          </a:p>
          <a:p>
            <a:pPr lvl="1"/>
            <a:r>
              <a:rPr lang="nb-NO" dirty="0"/>
              <a:t>Særmøter ved behov, for å unngå mye detaljer i </a:t>
            </a:r>
            <a:r>
              <a:rPr lang="nb-NO" dirty="0" smtClean="0"/>
              <a:t>byggemøter</a:t>
            </a:r>
          </a:p>
          <a:p>
            <a:pPr lvl="1"/>
            <a:r>
              <a:rPr lang="nb-NO" dirty="0"/>
              <a:t>Alle møter må ha personer tilstede som kan ta beslutninger (myndighet)</a:t>
            </a:r>
          </a:p>
          <a:p>
            <a:pPr lvl="1"/>
            <a:r>
              <a:rPr lang="nb-NO" dirty="0"/>
              <a:t>Møteserier planlegges langt frem i tid så det er lettere å planlegge og sette av tid</a:t>
            </a:r>
          </a:p>
          <a:p>
            <a:pPr lvl="1"/>
            <a:r>
              <a:rPr lang="nb-NO" dirty="0"/>
              <a:t>Arbeidsmøter før hver nye arbeidsoperasjon</a:t>
            </a:r>
          </a:p>
          <a:p>
            <a:pPr lvl="1"/>
            <a:r>
              <a:rPr lang="nb-NO" dirty="0"/>
              <a:t>Fagmøter/tekniske møter uavhengig av byggemøter/økonomimøter og i god tid før oppstart av aktuelle arbeidsoperasjoner</a:t>
            </a:r>
          </a:p>
          <a:p>
            <a:pPr lvl="1"/>
            <a:r>
              <a:rPr lang="nb-NO" dirty="0"/>
              <a:t>Økonomimøter ved behov</a:t>
            </a:r>
          </a:p>
          <a:p>
            <a:pPr lvl="1"/>
            <a:r>
              <a:rPr lang="nb-NO" dirty="0" smtClean="0"/>
              <a:t>Separate YM-kontrollmøter med representanter fra entreprenør og byggherre hver 14. dag</a:t>
            </a:r>
          </a:p>
        </p:txBody>
      </p:sp>
    </p:spTree>
    <p:extLst>
      <p:ext uri="{BB962C8B-B14F-4D97-AF65-F5344CB8AC3E}">
        <p14:creationId xmlns:p14="http://schemas.microsoft.com/office/powerpoint/2010/main" val="15878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5. Forventninger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Presentasjonstittel endres i "Topptekst og bunntekst" i menyen under "Sett inn"-fanen</a:t>
            </a:r>
            <a:endParaRPr lang="nb-NO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D7C664-4716-4D9D-8A54-900ACA3C9DD9}" type="datetime1">
              <a:rPr lang="nb-NO" smtClean="0"/>
              <a:pPr/>
              <a:t>06.05.2016</a:t>
            </a:fld>
            <a:endParaRPr lang="nb-NO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273841" y="1629594"/>
            <a:ext cx="7001961" cy="475680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02454" indent="-302454" algn="l" defTabSz="914218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190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191" indent="-191963" algn="l" defTabSz="914218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305" indent="-251115" algn="l" defTabSz="914218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534" indent="-252231" algn="l" defTabSz="914218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97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3" algn="l" defTabSz="9142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En viktig del av samhandlingen er å avdekke hvilke forventninger partene har til hverandre. Det anbefales oppgaver for å beskrive hva som forventes av de ulike partene i prosjektet. </a:t>
            </a:r>
          </a:p>
          <a:p>
            <a:r>
              <a:rPr lang="nb-NO" dirty="0" smtClean="0"/>
              <a:t>Eksempler: </a:t>
            </a:r>
          </a:p>
          <a:p>
            <a:pPr lvl="1"/>
            <a:r>
              <a:rPr lang="nb-NO" dirty="0" smtClean="0"/>
              <a:t>Løsningsorienterte</a:t>
            </a:r>
          </a:p>
          <a:p>
            <a:pPr lvl="1"/>
            <a:r>
              <a:rPr lang="nb-NO" dirty="0" smtClean="0"/>
              <a:t>Rettferdige, ærlige og spille med åpne kort</a:t>
            </a:r>
          </a:p>
          <a:p>
            <a:pPr lvl="1"/>
            <a:r>
              <a:rPr lang="nb-NO" dirty="0" smtClean="0"/>
              <a:t>Tverrfaglig åpenhet</a:t>
            </a:r>
          </a:p>
          <a:p>
            <a:pPr lvl="1"/>
            <a:r>
              <a:rPr lang="nb-NO" dirty="0" smtClean="0"/>
              <a:t>Fleksibilitet</a:t>
            </a:r>
          </a:p>
          <a:p>
            <a:pPr lvl="1"/>
            <a:r>
              <a:rPr lang="nb-NO" dirty="0" smtClean="0"/>
              <a:t>Erfarne ressurser tilgjengelig</a:t>
            </a:r>
          </a:p>
          <a:p>
            <a:pPr lvl="1"/>
            <a:r>
              <a:rPr lang="nb-NO" dirty="0" smtClean="0"/>
              <a:t>Riktig informasjon på rett sted til rett tid</a:t>
            </a:r>
          </a:p>
          <a:p>
            <a:pPr lvl="1"/>
            <a:r>
              <a:rPr lang="nb-NO" dirty="0" smtClean="0"/>
              <a:t>Profesjonelle og leverandører av god kvalitet</a:t>
            </a:r>
          </a:p>
          <a:p>
            <a:pPr lvl="1"/>
            <a:r>
              <a:rPr lang="nb-NO" dirty="0" smtClean="0"/>
              <a:t>Lagspillere</a:t>
            </a:r>
          </a:p>
          <a:p>
            <a:pPr lvl="1"/>
            <a:r>
              <a:rPr lang="nb-NO" dirty="0" smtClean="0"/>
              <a:t>Har fokus på sikkerhet og at alle tar ansvar for dette</a:t>
            </a:r>
          </a:p>
          <a:p>
            <a:pPr lvl="1"/>
            <a:r>
              <a:rPr lang="nb-NO" dirty="0" smtClean="0"/>
              <a:t>Beslutningsevne</a:t>
            </a:r>
          </a:p>
          <a:p>
            <a:pPr lvl="1"/>
            <a:r>
              <a:rPr lang="nb-NO" dirty="0" smtClean="0"/>
              <a:t>Tidlig varsling</a:t>
            </a:r>
          </a:p>
          <a:p>
            <a:pPr lvl="1"/>
            <a:r>
              <a:rPr lang="nb-NO" dirty="0" smtClean="0"/>
              <a:t>Prioritere tekniske avklaringer</a:t>
            </a:r>
          </a:p>
          <a:p>
            <a:pPr lvl="1"/>
            <a:r>
              <a:rPr lang="nb-NO" dirty="0" smtClean="0"/>
              <a:t>Forutsigbare</a:t>
            </a:r>
          </a:p>
          <a:p>
            <a:pPr lvl="1"/>
            <a:r>
              <a:rPr lang="nb-NO" dirty="0" smtClean="0"/>
              <a:t>Samkjørte/entydige</a:t>
            </a:r>
          </a:p>
          <a:p>
            <a:pPr lvl="1"/>
            <a:r>
              <a:rPr lang="nb-NO" dirty="0" smtClean="0"/>
              <a:t>Rom for innspill</a:t>
            </a:r>
          </a:p>
          <a:p>
            <a:pPr lvl="1"/>
            <a:r>
              <a:rPr lang="nb-NO" dirty="0" smtClean="0"/>
              <a:t>Rom for innspill til utførelse av løsninger</a:t>
            </a:r>
          </a:p>
          <a:p>
            <a:pPr lvl="1"/>
            <a:r>
              <a:rPr lang="nb-NO" dirty="0" smtClean="0"/>
              <a:t>Godt arbeidsmiljø</a:t>
            </a:r>
          </a:p>
          <a:p>
            <a:pPr lvl="1"/>
            <a:r>
              <a:rPr lang="nb-NO" dirty="0" smtClean="0"/>
              <a:t>Ingen skader på personell eller materiell</a:t>
            </a:r>
          </a:p>
        </p:txBody>
      </p:sp>
    </p:spTree>
    <p:extLst>
      <p:ext uri="{BB962C8B-B14F-4D97-AF65-F5344CB8AC3E}">
        <p14:creationId xmlns:p14="http://schemas.microsoft.com/office/powerpoint/2010/main" val="8609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for Statens vegvesen (norsk 4-3)</Template>
  <TotalTime>2110</TotalTime>
  <Words>1879</Words>
  <Application>Microsoft Office PowerPoint</Application>
  <PresentationFormat>Egendefinert</PresentationFormat>
  <Paragraphs>301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Wingdings</vt:lpstr>
      <vt:lpstr>Office-tema</vt:lpstr>
      <vt:lpstr>Mal og innhold i samhandling</vt:lpstr>
      <vt:lpstr>Innhold</vt:lpstr>
      <vt:lpstr>1. Innledning</vt:lpstr>
      <vt:lpstr>Innledning (2)</vt:lpstr>
      <vt:lpstr>2. Samhandlingsdokument</vt:lpstr>
      <vt:lpstr>3. Kommunikasjonsregler</vt:lpstr>
      <vt:lpstr>4. Møteregler</vt:lpstr>
      <vt:lpstr>4. Møteregler (2)</vt:lpstr>
      <vt:lpstr>5. Forventninger</vt:lpstr>
      <vt:lpstr>6. Gjennomgang av kontrakten </vt:lpstr>
      <vt:lpstr>6. Gjennomgang av kontrakten (2)</vt:lpstr>
      <vt:lpstr>7. HMS-kultur</vt:lpstr>
      <vt:lpstr>HMS-kultur (2)</vt:lpstr>
      <vt:lpstr>8. Konflikthåndtering</vt:lpstr>
      <vt:lpstr>Konflikthåndtering – eksempler (2)</vt:lpstr>
      <vt:lpstr>Konflikthåndtering (3)</vt:lpstr>
      <vt:lpstr>Konflikthåndtering (4)</vt:lpstr>
      <vt:lpstr>9. Eksempel samhandlingsplakat</vt:lpstr>
    </vt:vector>
  </TitlesOfParts>
  <Company>Statens vegvesen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Sjøli Jenny Myrenget</dc:creator>
  <dc:description>Template by addpoint.no</dc:description>
  <cp:lastModifiedBy>Henning Jan Eirik</cp:lastModifiedBy>
  <cp:revision>64</cp:revision>
  <dcterms:created xsi:type="dcterms:W3CDTF">2016-03-08T15:14:21Z</dcterms:created>
  <dcterms:modified xsi:type="dcterms:W3CDTF">2016-05-06T06:48:19Z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