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80" r:id="rId19"/>
    <p:sldId id="281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6586" autoAdjust="0"/>
  </p:normalViewPr>
  <p:slideViewPr>
    <p:cSldViewPr>
      <p:cViewPr varScale="1">
        <p:scale>
          <a:sx n="116" d="100"/>
          <a:sy n="116" d="100"/>
        </p:scale>
        <p:origin x="6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7C05-C9CB-4301-A79E-E2CC40B99804}" type="datetimeFigureOut">
              <a:rPr lang="nb-NO" smtClean="0"/>
              <a:t>02.09.2016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2760B-67CF-47F2-BD90-301CB636EA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14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9CDE-871D-4736-90AA-6B38E3E683C1}" type="datetimeFigureOut">
              <a:rPr lang="nb-NO" smtClean="0"/>
              <a:t>02.09.2016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0A8F8-DE54-4687-87A5-A2C4E405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2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har også sett på små tiltak og utbedringer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7903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Nord best ut, selv om her er det vinnere og tapere.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665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Viktigste argumentet mot Nord er at den ikke kan bygges</a:t>
            </a:r>
            <a:r>
              <a:rPr lang="nb-NO" baseline="0" dirty="0" smtClean="0"/>
              <a:t> ut etappevis.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2877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ser at det er den helhetlige</a:t>
            </a:r>
            <a:r>
              <a:rPr lang="nb-NO" baseline="0" dirty="0" smtClean="0"/>
              <a:t> utbyggingen på hele e134 som </a:t>
            </a:r>
            <a:r>
              <a:rPr lang="nb-NO" baseline="0" smtClean="0"/>
              <a:t>bedrer samfunnsøkonomien.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76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10milliarder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883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11 milliarder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16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Innsparing 36min</a:t>
            </a:r>
            <a:r>
              <a:rPr lang="nb-NO" baseline="0" dirty="0" smtClean="0"/>
              <a:t> og 51 min.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475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Med diagonal får vi ytterligere en økning på 35%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7196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To uavhengige</a:t>
            </a:r>
            <a:r>
              <a:rPr lang="nb-NO" baseline="0" dirty="0" smtClean="0"/>
              <a:t> metoder, nasjonal modell og RTM med Effekt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3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To uavhengige</a:t>
            </a:r>
            <a:r>
              <a:rPr lang="nb-NO" baseline="0" dirty="0" smtClean="0"/>
              <a:t> metoder, nasjonal modell og RTM med Effekt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83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Nullkonseptet klart best ut, mens nord er nummer 2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2346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Sammen med økonomi kommer da konsept nord klart best ut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08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3A4B37F-46F4-4EAA-87BA-F8A79AC024D0}" type="datetime1">
              <a:rPr lang="nb-NO" smtClean="0"/>
              <a:t>02.09.2016</a:t>
            </a:fld>
            <a:endParaRPr lang="nb-NO"/>
          </a:p>
        </p:txBody>
      </p:sp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627151" y="2348880"/>
            <a:ext cx="7205077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 smtClean="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204788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 smtClean="0"/>
              <a:t>Klikk for å redigere undertittelstil i malen</a:t>
            </a:r>
            <a:endParaRPr lang="nb-NO" sz="2400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0911593-C7E8-4471-A7B1-9AE70FEBD4C4}" type="datetime1">
              <a:rPr lang="nb-NO" smtClean="0"/>
              <a:t>02.09.2016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60A48F1C-522E-4A41-B1B3-96FEDF9F2F56}" type="datetime1">
              <a:rPr lang="nb-NO" smtClean="0"/>
              <a:t>02.09.2016</a:t>
            </a:fld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5359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B868A18E-ABBF-489E-9BEA-797D7BE41482}" type="datetime1">
              <a:rPr lang="nb-NO" smtClean="0"/>
              <a:t>02.09.2016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32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14713892-423A-49D0-929B-39501BE10504}" type="datetime1">
              <a:rPr lang="nb-NO" smtClean="0"/>
              <a:t>02.09.2016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443821D6-DD13-4145-8713-7C86E650C51E}" type="datetime1">
              <a:rPr lang="nb-NO" smtClean="0"/>
              <a:t>02.09.2016</a:t>
            </a:fld>
            <a:endParaRPr lang="nb-NO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1DCE7449-E254-45A3-9DFD-0176685AD21A}" type="datetime1">
              <a:rPr lang="nb-NO" smtClean="0"/>
              <a:t>02.09.2016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A6B13A42-9EF7-4E54-A2B7-6E707EF52DF2}" type="datetime1">
              <a:rPr lang="nb-NO" smtClean="0"/>
              <a:t>02.09.2016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0121AA43-7CF6-4F98-AC58-AF06E51C495D}" type="datetime1">
              <a:rPr lang="nb-NO" smtClean="0"/>
              <a:t>02.09.2016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 userDrawn="1"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B991113-9BB6-47E7-9E98-FB4BCFE343FB}" type="datetime1">
              <a:rPr lang="nb-NO" smtClean="0"/>
              <a:t>02.09.2016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KVU E134 </a:t>
            </a:r>
            <a:r>
              <a:rPr lang="nb-NO" dirty="0" err="1" smtClean="0"/>
              <a:t>Gvammen</a:t>
            </a:r>
            <a:r>
              <a:rPr lang="nb-NO" dirty="0" smtClean="0"/>
              <a:t>-Vågsli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Oppsummering 02.september 2016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D04F4F-9CD0-41B1-820A-69A4037DA348}" type="datetime1">
              <a:rPr lang="nb-NO" smtClean="0"/>
              <a:t>02.09.2016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1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Korridor sør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  <p:pic>
        <p:nvPicPr>
          <p:cNvPr id="6" name="Plassholder for innhold 5" descr="E:\KVU E134 Gvammen-Edland\Kart\E134_korridorSø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81" y="1412776"/>
            <a:ext cx="6899480" cy="4886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9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Korridor nord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  <p:pic>
        <p:nvPicPr>
          <p:cNvPr id="6" name="Plassholder for innhold 5" descr="E:\KVU E134 Gvammen-Edland\Kart\E134_korridorNord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69" y="1412764"/>
            <a:ext cx="6899480" cy="4886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Transportanalyse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  <p:grpSp>
        <p:nvGrpSpPr>
          <p:cNvPr id="3" name="Gruppe 2"/>
          <p:cNvGrpSpPr>
            <a:grpSpLocks noChangeAspect="1"/>
          </p:cNvGrpSpPr>
          <p:nvPr/>
        </p:nvGrpSpPr>
        <p:grpSpPr>
          <a:xfrm>
            <a:off x="784942" y="1628800"/>
            <a:ext cx="7489424" cy="3596589"/>
            <a:chOff x="1245748" y="2393326"/>
            <a:chExt cx="6838436" cy="3283970"/>
          </a:xfrm>
        </p:grpSpPr>
        <p:grpSp>
          <p:nvGrpSpPr>
            <p:cNvPr id="6" name="Gruppe 5"/>
            <p:cNvGrpSpPr/>
            <p:nvPr/>
          </p:nvGrpSpPr>
          <p:grpSpPr>
            <a:xfrm>
              <a:off x="1245748" y="2393326"/>
              <a:ext cx="3453238" cy="3283970"/>
              <a:chOff x="0" y="0"/>
              <a:chExt cx="3304540" cy="3148147"/>
            </a:xfrm>
          </p:grpSpPr>
          <p:pic>
            <p:nvPicPr>
              <p:cNvPr id="7" name="Bilde 6" descr="E:\KVU rv. 7 og rv. 52 Gol - Voss\Kart\Basis2050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04540" cy="29121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Tekstboks 7"/>
              <p:cNvSpPr txBox="1"/>
              <p:nvPr/>
            </p:nvSpPr>
            <p:spPr>
              <a:xfrm>
                <a:off x="84526" y="2912110"/>
                <a:ext cx="3134995" cy="236037"/>
              </a:xfrm>
              <a:prstGeom prst="rect">
                <a:avLst/>
              </a:prstGeom>
              <a:solidFill>
                <a:prstClr val="white"/>
              </a:solidFill>
              <a:ln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400"/>
                  </a:spcAft>
                </a:pPr>
                <a:r>
                  <a:rPr lang="nb-NO" sz="800" b="1" dirty="0" smtClean="0">
                    <a:solidFill>
                      <a:srgbClr val="002060"/>
                    </a:solidFill>
                    <a:effectLst/>
                    <a:latin typeface="Lucida Sans Unicode" panose="020B0602030504020204" pitchFamily="34" charset="0"/>
                    <a:ea typeface="Lucida Sans Unicode" panose="020B0602030504020204" pitchFamily="34" charset="0"/>
                    <a:cs typeface="Arial" panose="020B0604020202020204" pitchFamily="34" charset="0"/>
                  </a:rPr>
                  <a:t>Basis2050 </a:t>
                </a:r>
                <a:r>
                  <a:rPr lang="nb-NO" sz="800" b="1" dirty="0">
                    <a:solidFill>
                      <a:srgbClr val="002060"/>
                    </a:solidFill>
                    <a:effectLst/>
                    <a:latin typeface="Lucida Sans Unicode" panose="020B0602030504020204" pitchFamily="34" charset="0"/>
                    <a:ea typeface="Lucida Sans Unicode" panose="020B0602030504020204" pitchFamily="34" charset="0"/>
                    <a:cs typeface="Arial" panose="020B0604020202020204" pitchFamily="34" charset="0"/>
                  </a:rPr>
                  <a:t>med bundne vegprosjekter i NTP til og med 2017 merket med blått.</a:t>
                </a:r>
              </a:p>
            </p:txBody>
          </p:sp>
        </p:grpSp>
        <p:grpSp>
          <p:nvGrpSpPr>
            <p:cNvPr id="9" name="Gruppe 8"/>
            <p:cNvGrpSpPr/>
            <p:nvPr/>
          </p:nvGrpSpPr>
          <p:grpSpPr>
            <a:xfrm>
              <a:off x="4621529" y="2393326"/>
              <a:ext cx="3462655" cy="3157141"/>
              <a:chOff x="0" y="0"/>
              <a:chExt cx="3464560" cy="3157825"/>
            </a:xfrm>
          </p:grpSpPr>
          <p:pic>
            <p:nvPicPr>
              <p:cNvPr id="10" name="Bilde 9" descr="E:\KVU rv. 7 og rv. 52 Gol - Voss\Bilder og grafikk\Basis2050+E134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64560" cy="30587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Tekstboks 18"/>
              <p:cNvSpPr txBox="1"/>
              <p:nvPr/>
            </p:nvSpPr>
            <p:spPr>
              <a:xfrm>
                <a:off x="92179" y="3034687"/>
                <a:ext cx="3326801" cy="123138"/>
              </a:xfrm>
              <a:prstGeom prst="rect">
                <a:avLst/>
              </a:prstGeom>
              <a:solidFill>
                <a:prstClr val="white"/>
              </a:solidFill>
              <a:ln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400"/>
                  </a:spcAft>
                </a:pPr>
                <a:r>
                  <a:rPr lang="nb-NO" sz="800" b="1" dirty="0" smtClean="0">
                    <a:solidFill>
                      <a:srgbClr val="002060"/>
                    </a:solidFill>
                    <a:effectLst/>
                    <a:latin typeface="Lucida Sans Unicode" panose="020B0602030504020204" pitchFamily="34" charset="0"/>
                    <a:ea typeface="Lucida Sans Unicode" panose="020B0602030504020204" pitchFamily="34" charset="0"/>
                    <a:cs typeface="Arial" panose="020B0604020202020204" pitchFamily="34" charset="0"/>
                  </a:rPr>
                  <a:t>I </a:t>
                </a:r>
                <a:r>
                  <a:rPr lang="nb-NO" sz="800" b="1" dirty="0">
                    <a:solidFill>
                      <a:srgbClr val="002060"/>
                    </a:solidFill>
                    <a:effectLst/>
                    <a:latin typeface="Lucida Sans Unicode" panose="020B0602030504020204" pitchFamily="34" charset="0"/>
                    <a:ea typeface="Lucida Sans Unicode" panose="020B0602030504020204" pitchFamily="34" charset="0"/>
                    <a:cs typeface="Arial" panose="020B0604020202020204" pitchFamily="34" charset="0"/>
                  </a:rPr>
                  <a:t>Basis2050+E134 er E134 ferdig utbygd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3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Transportanalyse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Beregningene er de samme som for </a:t>
            </a:r>
            <a:r>
              <a:rPr lang="da-DK" dirty="0" smtClean="0"/>
              <a:t>KVU rv. 7 og rv. 52 Gol-Voss</a:t>
            </a:r>
            <a:r>
              <a:rPr lang="nb-NO" dirty="0" smtClean="0"/>
              <a:t> og Øst-vest-utredningen</a:t>
            </a:r>
            <a:endParaRPr lang="nb-NO" dirty="0" smtClean="0"/>
          </a:p>
          <a:p>
            <a:r>
              <a:rPr lang="nb-NO" dirty="0" smtClean="0"/>
              <a:t>Regional transportmodell (RTM)</a:t>
            </a:r>
          </a:p>
          <a:p>
            <a:r>
              <a:rPr lang="nb-NO" dirty="0" smtClean="0"/>
              <a:t>Beregningsprogrammet EFFEKT</a:t>
            </a:r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3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5281" y="332656"/>
            <a:ext cx="6999085" cy="469132"/>
          </a:xfrm>
        </p:spPr>
        <p:txBody>
          <a:bodyPr/>
          <a:lstStyle/>
          <a:p>
            <a:r>
              <a:rPr lang="nb-NO" dirty="0" smtClean="0"/>
              <a:t>Reisetider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43138" y="1196752"/>
            <a:ext cx="7000745" cy="4293806"/>
          </a:xfrm>
        </p:spPr>
        <p:txBody>
          <a:bodyPr/>
          <a:lstStyle/>
          <a:p>
            <a:r>
              <a:rPr lang="nb-NO" dirty="0" smtClean="0"/>
              <a:t>Nullkonsept: 111 min</a:t>
            </a:r>
          </a:p>
          <a:p>
            <a:r>
              <a:rPr lang="nb-NO" dirty="0" smtClean="0"/>
              <a:t>Konsept korridor sør: 75 min</a:t>
            </a:r>
          </a:p>
          <a:p>
            <a:r>
              <a:rPr lang="nb-NO" dirty="0" smtClean="0"/>
              <a:t>Konsept korridor nord: 60 min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65" y="2131561"/>
            <a:ext cx="7143072" cy="425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Trafikktall Nullkonseptet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  <p:grpSp>
        <p:nvGrpSpPr>
          <p:cNvPr id="8" name="Gruppe 7"/>
          <p:cNvGrpSpPr/>
          <p:nvPr/>
        </p:nvGrpSpPr>
        <p:grpSpPr>
          <a:xfrm>
            <a:off x="467544" y="1631563"/>
            <a:ext cx="8424936" cy="4176464"/>
            <a:chOff x="467544" y="1631563"/>
            <a:chExt cx="8424936" cy="4176464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 rotWithShape="1">
            <a:blip r:embed="rId3"/>
            <a:srcRect l="17520" t="36400" r="59446" b="23001"/>
            <a:stretch/>
          </p:blipFill>
          <p:spPr>
            <a:xfrm>
              <a:off x="467544" y="1631563"/>
              <a:ext cx="8424936" cy="4176464"/>
            </a:xfrm>
            <a:prstGeom prst="rect">
              <a:avLst/>
            </a:prstGeom>
          </p:spPr>
        </p:pic>
        <p:sp>
          <p:nvSpPr>
            <p:cNvPr id="7" name="Rektangel 6"/>
            <p:cNvSpPr/>
            <p:nvPr/>
          </p:nvSpPr>
          <p:spPr>
            <a:xfrm>
              <a:off x="467544" y="5517232"/>
              <a:ext cx="72008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1565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  <p:grpSp>
        <p:nvGrpSpPr>
          <p:cNvPr id="6" name="Gruppe 5"/>
          <p:cNvGrpSpPr/>
          <p:nvPr/>
        </p:nvGrpSpPr>
        <p:grpSpPr>
          <a:xfrm>
            <a:off x="1284773" y="764704"/>
            <a:ext cx="6768752" cy="5523919"/>
            <a:chOff x="0" y="0"/>
            <a:chExt cx="5396230" cy="4702882"/>
          </a:xfrm>
        </p:grpSpPr>
        <p:pic>
          <p:nvPicPr>
            <p:cNvPr id="7" name="Bilde 6" descr="E:\KVU E134 Gvammen-Edland\Kart\Trafikkberegninger fra Jonas\Korridor_sor_trafikkberegninger_Basis2050plussE134_test beskåret_edited-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96230" cy="4600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kstboks 4488"/>
            <p:cNvSpPr txBox="1"/>
            <p:nvPr/>
          </p:nvSpPr>
          <p:spPr>
            <a:xfrm>
              <a:off x="0" y="4598069"/>
              <a:ext cx="5396060" cy="104813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400"/>
                </a:spcAft>
              </a:pPr>
              <a:endParaRPr lang="nb-NO" sz="800" b="1" dirty="0">
                <a:solidFill>
                  <a:srgbClr val="002060"/>
                </a:solidFill>
                <a:effectLst/>
                <a:latin typeface="Lucida Sans Unicode" panose="020B0602030504020204" pitchFamily="34" charset="0"/>
                <a:ea typeface="Lucida Sans Unicode" panose="020B0602030504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4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  <p:pic>
        <p:nvPicPr>
          <p:cNvPr id="6" name="Bilde 5" descr="E:\KVU E134 Gvammen-Edland\Kart\Trafikkberegninger fra Jonas\19082016\Redigerte\Korridor_nord_trafikkberegninger_Basis2050plussE134 red 19082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22" y="687959"/>
            <a:ext cx="6768000" cy="540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8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5281" y="260648"/>
            <a:ext cx="6999085" cy="469132"/>
          </a:xfrm>
        </p:spPr>
        <p:txBody>
          <a:bodyPr/>
          <a:lstStyle/>
          <a:p>
            <a:r>
              <a:rPr lang="nb-NO" dirty="0" smtClean="0"/>
              <a:t>Øvrig vegnett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  <p:grpSp>
        <p:nvGrpSpPr>
          <p:cNvPr id="6" name="Gruppe 5"/>
          <p:cNvGrpSpPr>
            <a:grpSpLocks noChangeAspect="1"/>
          </p:cNvGrpSpPr>
          <p:nvPr/>
        </p:nvGrpSpPr>
        <p:grpSpPr>
          <a:xfrm>
            <a:off x="1115616" y="775955"/>
            <a:ext cx="6840760" cy="6016776"/>
            <a:chOff x="0" y="0"/>
            <a:chExt cx="5198110" cy="4573224"/>
          </a:xfrm>
        </p:grpSpPr>
        <p:pic>
          <p:nvPicPr>
            <p:cNvPr id="7" name="Bilde 6" descr="E:\KVU E134 Gvammen-Edland\Kart\Trafikkberegninger fra Jonas\19082016\Redigerte\B2050 ÅDT KoNo 19082016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98110" cy="4441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kstboks 4493"/>
            <p:cNvSpPr txBox="1"/>
            <p:nvPr/>
          </p:nvSpPr>
          <p:spPr>
            <a:xfrm>
              <a:off x="0" y="4450080"/>
              <a:ext cx="5198110" cy="123144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400"/>
                </a:spcAft>
              </a:pPr>
              <a:r>
                <a:rPr lang="nb-NO" sz="800" b="1" dirty="0" smtClean="0">
                  <a:solidFill>
                    <a:srgbClr val="002060"/>
                  </a:solidFill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  <a:cs typeface="Arial" panose="020B0604020202020204" pitchFamily="34" charset="0"/>
                </a:rPr>
                <a:t>Trafikktall</a:t>
              </a:r>
              <a:r>
                <a:rPr lang="nb-NO" sz="800" b="1" dirty="0">
                  <a:solidFill>
                    <a:srgbClr val="002060"/>
                  </a:solidFill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  <a:cs typeface="Arial" panose="020B0604020202020204" pitchFamily="34" charset="0"/>
                </a:rPr>
                <a:t>, referanse Basis2050, Konsept korridor nord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129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47480" y="1398145"/>
            <a:ext cx="7000745" cy="4293806"/>
          </a:xfrm>
        </p:spPr>
        <p:txBody>
          <a:bodyPr/>
          <a:lstStyle/>
          <a:p>
            <a:r>
              <a:rPr lang="nb-NO" dirty="0" smtClean="0"/>
              <a:t>Nytte og kostnader for de forskjellige konseptene utarbeidet med NTM. Milliarder kroner.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grpSp>
        <p:nvGrpSpPr>
          <p:cNvPr id="10" name="Gruppe 9"/>
          <p:cNvGrpSpPr>
            <a:grpSpLocks noChangeAspect="1"/>
          </p:cNvGrpSpPr>
          <p:nvPr/>
        </p:nvGrpSpPr>
        <p:grpSpPr>
          <a:xfrm>
            <a:off x="657055" y="2276872"/>
            <a:ext cx="7872331" cy="2880320"/>
            <a:chOff x="286587" y="1841430"/>
            <a:chExt cx="8556430" cy="3130620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 rotWithShape="1">
            <a:blip r:embed="rId3"/>
            <a:srcRect l="17517" t="44401" r="59252" b="25499"/>
            <a:stretch/>
          </p:blipFill>
          <p:spPr>
            <a:xfrm>
              <a:off x="286587" y="1841430"/>
              <a:ext cx="8496944" cy="3096344"/>
            </a:xfrm>
            <a:prstGeom prst="rect">
              <a:avLst/>
            </a:prstGeom>
          </p:spPr>
        </p:pic>
        <p:sp>
          <p:nvSpPr>
            <p:cNvPr id="9" name="Frihåndsform 8"/>
            <p:cNvSpPr/>
            <p:nvPr/>
          </p:nvSpPr>
          <p:spPr>
            <a:xfrm>
              <a:off x="8686800" y="4849586"/>
              <a:ext cx="156217" cy="122464"/>
            </a:xfrm>
            <a:custGeom>
              <a:avLst/>
              <a:gdLst>
                <a:gd name="connsiteX0" fmla="*/ 0 w 156217"/>
                <a:gd name="connsiteY0" fmla="*/ 32657 h 122464"/>
                <a:gd name="connsiteX1" fmla="*/ 81643 w 156217"/>
                <a:gd name="connsiteY1" fmla="*/ 16328 h 122464"/>
                <a:gd name="connsiteX2" fmla="*/ 106136 w 156217"/>
                <a:gd name="connsiteY2" fmla="*/ 0 h 122464"/>
                <a:gd name="connsiteX3" fmla="*/ 138793 w 156217"/>
                <a:gd name="connsiteY3" fmla="*/ 8164 h 122464"/>
                <a:gd name="connsiteX4" fmla="*/ 146957 w 156217"/>
                <a:gd name="connsiteY4" fmla="*/ 89807 h 122464"/>
                <a:gd name="connsiteX5" fmla="*/ 97971 w 156217"/>
                <a:gd name="connsiteY5" fmla="*/ 122464 h 122464"/>
                <a:gd name="connsiteX6" fmla="*/ 32657 w 156217"/>
                <a:gd name="connsiteY6" fmla="*/ 106135 h 122464"/>
                <a:gd name="connsiteX7" fmla="*/ 8164 w 156217"/>
                <a:gd name="connsiteY7" fmla="*/ 97971 h 122464"/>
                <a:gd name="connsiteX8" fmla="*/ 0 w 156217"/>
                <a:gd name="connsiteY8" fmla="*/ 32657 h 12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217" h="122464">
                  <a:moveTo>
                    <a:pt x="0" y="32657"/>
                  </a:moveTo>
                  <a:cubicBezTo>
                    <a:pt x="21070" y="29647"/>
                    <a:pt x="58840" y="27729"/>
                    <a:pt x="81643" y="16328"/>
                  </a:cubicBezTo>
                  <a:cubicBezTo>
                    <a:pt x="90419" y="11940"/>
                    <a:pt x="97972" y="5443"/>
                    <a:pt x="106136" y="0"/>
                  </a:cubicBezTo>
                  <a:cubicBezTo>
                    <a:pt x="117022" y="2721"/>
                    <a:pt x="130173" y="981"/>
                    <a:pt x="138793" y="8164"/>
                  </a:cubicBezTo>
                  <a:cubicBezTo>
                    <a:pt x="159660" y="25553"/>
                    <a:pt x="161017" y="69722"/>
                    <a:pt x="146957" y="89807"/>
                  </a:cubicBezTo>
                  <a:cubicBezTo>
                    <a:pt x="135703" y="105884"/>
                    <a:pt x="97971" y="122464"/>
                    <a:pt x="97971" y="122464"/>
                  </a:cubicBezTo>
                  <a:cubicBezTo>
                    <a:pt x="76200" y="117021"/>
                    <a:pt x="54308" y="112040"/>
                    <a:pt x="32657" y="106135"/>
                  </a:cubicBezTo>
                  <a:cubicBezTo>
                    <a:pt x="24354" y="103871"/>
                    <a:pt x="14249" y="104056"/>
                    <a:pt x="8164" y="97971"/>
                  </a:cubicBezTo>
                  <a:lnTo>
                    <a:pt x="0" y="3265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84773" y="768328"/>
            <a:ext cx="6999085" cy="469132"/>
          </a:xfrm>
        </p:spPr>
        <p:txBody>
          <a:bodyPr/>
          <a:lstStyle/>
          <a:p>
            <a:r>
              <a:rPr lang="nb-NO" dirty="0" smtClean="0"/>
              <a:t>Prissatte virkninger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66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Bestilling/Mandat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Beslutning om at E134 velges som hovedvegforbindelse mellom Østlandet og Vestlandet</a:t>
            </a:r>
          </a:p>
          <a:p>
            <a:r>
              <a:rPr lang="nb-NO" dirty="0" smtClean="0"/>
              <a:t>Gvammen-Grunge utvidet til Gvammen-Vågsli for å dekke opp strekningen.</a:t>
            </a:r>
          </a:p>
          <a:p>
            <a:r>
              <a:rPr lang="nb-NO" dirty="0" smtClean="0"/>
              <a:t>Hovedmålet er å utrede en trasé over Rauland</a:t>
            </a:r>
          </a:p>
          <a:p>
            <a:r>
              <a:rPr lang="nb-NO" dirty="0" smtClean="0"/>
              <a:t>Samferdselsdepartementet slutter </a:t>
            </a:r>
            <a:r>
              <a:rPr lang="nb-NO" dirty="0" smtClean="0"/>
              <a:t>seg til vårt utfordringsnotat 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680E1A-7002-4BAA-B697-DE0FA377237F}" type="datetime1">
              <a:rPr lang="nb-NO" smtClean="0"/>
              <a:t>02.09.2016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19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47480" y="1398145"/>
            <a:ext cx="7000745" cy="4293806"/>
          </a:xfrm>
        </p:spPr>
        <p:txBody>
          <a:bodyPr/>
          <a:lstStyle/>
          <a:p>
            <a:r>
              <a:rPr lang="nb-NO" dirty="0" smtClean="0"/>
              <a:t>Nytte </a:t>
            </a:r>
            <a:r>
              <a:rPr lang="nb-NO" dirty="0" smtClean="0"/>
              <a:t>og kostnader for de forskjellige konseptene utarbeidet med EFFEKT og RTM. Milliarder kroner.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3"/>
          <a:srcRect l="17516" t="33201" r="58663" b="38100"/>
          <a:stretch/>
        </p:blipFill>
        <p:spPr>
          <a:xfrm>
            <a:off x="481596" y="2420888"/>
            <a:ext cx="8075418" cy="273630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84773" y="768328"/>
            <a:ext cx="6999085" cy="469132"/>
          </a:xfrm>
        </p:spPr>
        <p:txBody>
          <a:bodyPr/>
          <a:lstStyle/>
          <a:p>
            <a:r>
              <a:rPr lang="nb-NO" dirty="0" smtClean="0"/>
              <a:t>Prissatte virkninger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01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Ikke-prissatte virkninger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Lucida Sans Unicode" panose="020B0602030504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Figur 26: Konseptrangering ut fra ikke-prissatte virkninger</a:t>
            </a: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467544" y="1777858"/>
            <a:ext cx="8208912" cy="2592288"/>
            <a:chOff x="467544" y="1777858"/>
            <a:chExt cx="8208912" cy="2592288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 rotWithShape="1">
            <a:blip r:embed="rId3"/>
            <a:srcRect l="17516" t="24800" r="60040" b="50000"/>
            <a:stretch/>
          </p:blipFill>
          <p:spPr>
            <a:xfrm>
              <a:off x="467544" y="1777858"/>
              <a:ext cx="8208912" cy="2592288"/>
            </a:xfrm>
            <a:prstGeom prst="rect">
              <a:avLst/>
            </a:prstGeom>
          </p:spPr>
        </p:pic>
        <p:sp>
          <p:nvSpPr>
            <p:cNvPr id="8" name="Rektangel 7"/>
            <p:cNvSpPr/>
            <p:nvPr/>
          </p:nvSpPr>
          <p:spPr>
            <a:xfrm>
              <a:off x="2411760" y="4149080"/>
              <a:ext cx="72008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1954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Samfunnsøkonomi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293587"/>
              </p:ext>
            </p:extLst>
          </p:nvPr>
        </p:nvGraphicFramePr>
        <p:xfrm>
          <a:off x="1115617" y="2060848"/>
          <a:ext cx="6912768" cy="3240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56072"/>
                <a:gridCol w="1239174"/>
                <a:gridCol w="1239174"/>
                <a:gridCol w="1239174"/>
                <a:gridCol w="1239174"/>
              </a:tblGrid>
              <a:tr h="1485762">
                <a:tc>
                  <a:txBody>
                    <a:bodyPr/>
                    <a:lstStyle/>
                    <a:p>
                      <a:pPr marL="10350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Konseptene</a:t>
                      </a:r>
                      <a:endParaRPr lang="nb-NO" sz="11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9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Ikke-prissatte virkninger</a:t>
                      </a:r>
                      <a:endParaRPr lang="nb-NO" sz="100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9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Netto nytte (NN)</a:t>
                      </a:r>
                      <a:br>
                        <a:rPr lang="nb-NO" sz="9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b-NO" sz="9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(milliarder)</a:t>
                      </a:r>
                      <a:endParaRPr lang="nb-NO" sz="10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9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NN pr. budsjett­krone</a:t>
                      </a:r>
                      <a:br>
                        <a:rPr lang="nb-NO" sz="9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b-NO" sz="9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(milliarder) </a:t>
                      </a:r>
                      <a:endParaRPr lang="nb-NO" sz="100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9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Samlet samfunns­økonomisk rangering</a:t>
                      </a:r>
                      <a:endParaRPr lang="nb-NO" sz="100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DFF"/>
                    </a:solidFill>
                  </a:tcPr>
                </a:tc>
              </a:tr>
              <a:tr h="539264">
                <a:tc>
                  <a:txBody>
                    <a:bodyPr/>
                    <a:lstStyle/>
                    <a:p>
                      <a:pPr marL="10350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Nullkonsept</a:t>
                      </a:r>
                      <a:endParaRPr lang="nb-NO" sz="32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390" marR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b-NO" sz="32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390" marR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</a:t>
                      </a:r>
                      <a:endParaRPr lang="nb-NO" sz="32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390" marR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</a:t>
                      </a:r>
                      <a:endParaRPr lang="nb-NO" sz="32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390" marR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</a:t>
                      </a:r>
                      <a:endParaRPr lang="nb-NO" sz="32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7667">
                <a:tc>
                  <a:txBody>
                    <a:bodyPr/>
                    <a:lstStyle/>
                    <a:p>
                      <a:pPr marL="10350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Korridor sør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5FF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5FF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5FF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5FF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5FF"/>
                    </a:solidFill>
                  </a:tcPr>
                </a:tc>
              </a:tr>
              <a:tr h="607667">
                <a:tc>
                  <a:txBody>
                    <a:bodyPr/>
                    <a:lstStyle/>
                    <a:p>
                      <a:pPr marL="10350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Korridor nord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460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Lucida Sans Unicode" panose="020B0602030504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617" y="5353471"/>
            <a:ext cx="69127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Lucida Sans Unicode" panose="020B0602030504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Samfunnsøkonomisk rangering av konseptene</a:t>
            </a:r>
            <a:endParaRPr kumimoji="0" lang="nb-NO" altLang="nb-NO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5281" y="332656"/>
            <a:ext cx="6999085" cy="469132"/>
          </a:xfrm>
        </p:spPr>
        <p:txBody>
          <a:bodyPr/>
          <a:lstStyle/>
          <a:p>
            <a:r>
              <a:rPr lang="nb-NO" dirty="0" smtClean="0"/>
              <a:t>Samlet vurdering regionale virkninger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171775"/>
            <a:ext cx="7272808" cy="5474132"/>
          </a:xfrm>
          <a:prstGeom prst="rect">
            <a:avLst/>
          </a:prstGeom>
        </p:spPr>
      </p:pic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87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Drøfting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074745"/>
              </p:ext>
            </p:extLst>
          </p:nvPr>
        </p:nvGraphicFramePr>
        <p:xfrm>
          <a:off x="258951" y="2636913"/>
          <a:ext cx="8561522" cy="20685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89101"/>
                <a:gridCol w="953203"/>
                <a:gridCol w="953203"/>
                <a:gridCol w="953203"/>
                <a:gridCol w="953203"/>
                <a:gridCol w="953203"/>
                <a:gridCol w="953203"/>
                <a:gridCol w="953203"/>
              </a:tblGrid>
              <a:tr h="78603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200" b="1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Kon­sept</a:t>
                      </a:r>
                      <a:endParaRPr lang="nb-NO" sz="14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200" b="1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Mål­oppnåelse</a:t>
                      </a:r>
                      <a:endParaRPr lang="nb-NO" sz="14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200" b="1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Prissatte virkninger</a:t>
                      </a:r>
                      <a:endParaRPr lang="nb-NO" sz="14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200" b="1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Ikke-prissatte virkninger</a:t>
                      </a:r>
                      <a:endParaRPr lang="nb-NO" sz="14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200" b="1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Regionale virkninger</a:t>
                      </a:r>
                      <a:endParaRPr lang="nb-NO" sz="14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Etappevis utbygging</a:t>
                      </a:r>
                      <a:endParaRPr lang="nb-NO" sz="14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200" b="1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Real­opsjoner</a:t>
                      </a:r>
                      <a:endParaRPr lang="nb-NO" sz="14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200" b="1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Rang­ering samlet</a:t>
                      </a:r>
                      <a:endParaRPr lang="nb-NO" sz="14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DCFF"/>
                    </a:solidFill>
                  </a:tcPr>
                </a:tc>
              </a:tr>
              <a:tr h="42752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Nullkonsept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b="1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180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2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Korridor sør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180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80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b="1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5FF"/>
                    </a:solidFill>
                  </a:tcPr>
                </a:tc>
              </a:tr>
              <a:tr h="42752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Korridor nord</a:t>
                      </a:r>
                      <a:endParaRPr lang="nb-NO" sz="180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400"/>
                        </a:spcAft>
                      </a:pPr>
                      <a:r>
                        <a:rPr lang="nb-NO" sz="1800" b="1" dirty="0"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b-NO" sz="1800" dirty="0">
                        <a:effectLst/>
                        <a:latin typeface="Lucida Sans Unicode" panose="020B0602030504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36195" marB="36195" anchor="ctr">
                    <a:lnL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49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Anbefalingen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Ny veg i ny </a:t>
            </a:r>
            <a:r>
              <a:rPr lang="nb-NO" dirty="0" smtClean="0"/>
              <a:t>Korridor nord</a:t>
            </a:r>
            <a:endParaRPr lang="nb-NO" dirty="0" smtClean="0"/>
          </a:p>
          <a:p>
            <a:r>
              <a:rPr lang="nb-NO" dirty="0" smtClean="0"/>
              <a:t>Opprusting av </a:t>
            </a:r>
            <a:r>
              <a:rPr lang="nb-NO" dirty="0" smtClean="0"/>
              <a:t>riksvegene mellom ny og gammel trasé</a:t>
            </a:r>
          </a:p>
          <a:p>
            <a:r>
              <a:rPr lang="nb-NO" dirty="0" smtClean="0"/>
              <a:t>Foreslår en kommunedelplan fra Kongsberg til Vågsli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1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  <p:grpSp>
        <p:nvGrpSpPr>
          <p:cNvPr id="9" name="Gruppe 8"/>
          <p:cNvGrpSpPr>
            <a:grpSpLocks noChangeAspect="1"/>
          </p:cNvGrpSpPr>
          <p:nvPr/>
        </p:nvGrpSpPr>
        <p:grpSpPr>
          <a:xfrm>
            <a:off x="1403648" y="1124744"/>
            <a:ext cx="6912864" cy="5028907"/>
            <a:chOff x="0" y="-406400"/>
            <a:chExt cx="5760720" cy="4196721"/>
          </a:xfrm>
        </p:grpSpPr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06400"/>
              <a:ext cx="5760720" cy="4084955"/>
            </a:xfrm>
            <a:prstGeom prst="rect">
              <a:avLst/>
            </a:prstGeom>
          </p:spPr>
        </p:pic>
        <p:sp>
          <p:nvSpPr>
            <p:cNvPr id="11" name="Tekstboks 9"/>
            <p:cNvSpPr txBox="1"/>
            <p:nvPr/>
          </p:nvSpPr>
          <p:spPr>
            <a:xfrm>
              <a:off x="0" y="3687582"/>
              <a:ext cx="5760720" cy="102739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400"/>
                </a:spcAft>
              </a:pPr>
              <a:r>
                <a:rPr lang="nb-NO" sz="800" b="1" dirty="0" smtClean="0">
                  <a:solidFill>
                    <a:srgbClr val="002060"/>
                  </a:solidFill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  <a:cs typeface="Arial" panose="020B0604020202020204" pitchFamily="34" charset="0"/>
                </a:rPr>
                <a:t>Kart </a:t>
              </a:r>
              <a:r>
                <a:rPr lang="nb-NO" sz="800" b="1" dirty="0">
                  <a:solidFill>
                    <a:srgbClr val="002060"/>
                  </a:solidFill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  <a:cs typeface="Arial" panose="020B0604020202020204" pitchFamily="34" charset="0"/>
                </a:rPr>
                <a:t>over prosjektstrekningen for KVU E134 </a:t>
              </a:r>
              <a:r>
                <a:rPr lang="nb-NO" sz="800" b="1" dirty="0" err="1">
                  <a:solidFill>
                    <a:srgbClr val="002060"/>
                  </a:solidFill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  <a:cs typeface="Arial" panose="020B0604020202020204" pitchFamily="34" charset="0"/>
                </a:rPr>
                <a:t>Gvammen</a:t>
              </a:r>
              <a:r>
                <a:rPr lang="nb-NO" sz="800" b="1" dirty="0">
                  <a:solidFill>
                    <a:srgbClr val="002060"/>
                  </a:solidFill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  <a:cs typeface="Arial" panose="020B0604020202020204" pitchFamily="34" charset="0"/>
                </a:rPr>
                <a:t>-Vågsli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Hytter står for mye av veksten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  <p:grpSp>
        <p:nvGrpSpPr>
          <p:cNvPr id="6" name="Gruppe 5"/>
          <p:cNvGrpSpPr/>
          <p:nvPr/>
        </p:nvGrpSpPr>
        <p:grpSpPr>
          <a:xfrm>
            <a:off x="1691680" y="1844469"/>
            <a:ext cx="5551170" cy="4105196"/>
            <a:chOff x="0" y="0"/>
            <a:chExt cx="5551805" cy="4106591"/>
          </a:xfrm>
        </p:grpSpPr>
        <p:pic>
          <p:nvPicPr>
            <p:cNvPr id="7" name="Bilde 6" descr="Z:\Geoarbeid\08a\jonrug\Leveranse\00\2015147KVU_Gvammen_Edland\Levering\Kart til Power Point\Fritidsboliger_analyse_A4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51805" cy="39236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kstboks 4492"/>
            <p:cNvSpPr txBox="1"/>
            <p:nvPr/>
          </p:nvSpPr>
          <p:spPr>
            <a:xfrm>
              <a:off x="0" y="3983438"/>
              <a:ext cx="5551775" cy="123153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400"/>
                </a:spcAft>
              </a:pPr>
              <a:r>
                <a:rPr lang="nb-NO" sz="800" b="1" dirty="0" smtClean="0">
                  <a:solidFill>
                    <a:srgbClr val="002060"/>
                  </a:solidFill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  <a:cs typeface="Arial" panose="020B0604020202020204" pitchFamily="34" charset="0"/>
                </a:rPr>
                <a:t>Tetthet </a:t>
              </a:r>
              <a:r>
                <a:rPr lang="nb-NO" sz="800" b="1" dirty="0">
                  <a:solidFill>
                    <a:srgbClr val="002060"/>
                  </a:solidFill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  <a:cs typeface="Arial" panose="020B0604020202020204" pitchFamily="34" charset="0"/>
                </a:rPr>
                <a:t>av fritidsboliger. Konsentrasjonen av hytter er høyest i Rauland og Vågsli.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8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Situasjon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E134 mellom Gvammen og Vågsli har for dårlig standard og linjeføring til å være en </a:t>
            </a:r>
            <a:r>
              <a:rPr lang="nb-NO" dirty="0" smtClean="0"/>
              <a:t>effektiv </a:t>
            </a:r>
            <a:r>
              <a:rPr lang="nb-NO" dirty="0" smtClean="0"/>
              <a:t>hovedveg i fremtiden </a:t>
            </a:r>
            <a:r>
              <a:rPr lang="nb-NO" dirty="0"/>
              <a:t>.</a:t>
            </a:r>
            <a:endParaRPr lang="nb-NO" dirty="0" smtClean="0"/>
          </a:p>
          <a:p>
            <a:r>
              <a:rPr lang="nb-NO" dirty="0" smtClean="0"/>
              <a:t>Det er ventet en betydelig trafikkvekst på vegen</a:t>
            </a:r>
          </a:p>
          <a:p>
            <a:r>
              <a:rPr lang="nb-NO" dirty="0" smtClean="0"/>
              <a:t>Trafikken preges av tungtransport og </a:t>
            </a:r>
            <a:r>
              <a:rPr lang="nb-NO" dirty="0" smtClean="0"/>
              <a:t>ferie-/fritidstrafikk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20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Behov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Samfunnet har behov for et effektivt, sikkert og miljøvennlig </a:t>
            </a:r>
            <a:r>
              <a:rPr lang="nb-NO" dirty="0" smtClean="0"/>
              <a:t>transportsystem.</a:t>
            </a:r>
          </a:p>
          <a:p>
            <a:r>
              <a:rPr lang="nb-NO" dirty="0" smtClean="0"/>
              <a:t>Transport­kostnader </a:t>
            </a:r>
            <a:r>
              <a:rPr lang="nb-NO" dirty="0"/>
              <a:t>er særlig knyttet til avstand, reisetid og høydeforskjeller, og reduksjon av disse utgjør et annet, viktig behov for næringsliv og </a:t>
            </a:r>
            <a:r>
              <a:rPr lang="nb-NO" dirty="0" smtClean="0"/>
              <a:t>befolkning.</a:t>
            </a:r>
          </a:p>
          <a:p>
            <a:r>
              <a:rPr lang="nb-NO" dirty="0" smtClean="0"/>
              <a:t>Dagens </a:t>
            </a:r>
            <a:r>
              <a:rPr lang="nb-NO" dirty="0"/>
              <a:t>veg gjennom prosjektområdet imøtekommer ikke i tilfredsstillende grad disse behovene.</a:t>
            </a:r>
          </a:p>
          <a:p>
            <a:r>
              <a:rPr lang="nb-NO" dirty="0"/>
              <a:t>Det prosjektutløsende behovet er:</a:t>
            </a:r>
          </a:p>
          <a:p>
            <a:pPr marL="0" indent="0">
              <a:buNone/>
            </a:pPr>
            <a:r>
              <a:rPr lang="nb-NO" i="1" dirty="0" smtClean="0"/>
              <a:t>	En </a:t>
            </a:r>
            <a:r>
              <a:rPr lang="nb-NO" i="1" dirty="0"/>
              <a:t>mer effektiv vegforbindelse som gir kortere reisetid </a:t>
            </a:r>
            <a:r>
              <a:rPr lang="nb-NO" i="1" dirty="0" smtClean="0"/>
              <a:t>	og </a:t>
            </a:r>
            <a:r>
              <a:rPr lang="nb-NO" i="1" dirty="0"/>
              <a:t>lavere transportkostnader mellom </a:t>
            </a:r>
            <a:r>
              <a:rPr lang="nb-NO" i="1" dirty="0" err="1"/>
              <a:t>Gvammen</a:t>
            </a:r>
            <a:r>
              <a:rPr lang="nb-NO" i="1" dirty="0"/>
              <a:t> og </a:t>
            </a:r>
            <a:r>
              <a:rPr lang="nb-NO" i="1" dirty="0" smtClean="0"/>
              <a:t>	Vågsli</a:t>
            </a:r>
            <a:r>
              <a:rPr lang="nb-NO" i="1" dirty="0"/>
              <a:t>.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08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  <p:pic>
        <p:nvPicPr>
          <p:cNvPr id="9" name="Bilde 8" descr="E:\KVU E134 Gvammen-Edland\Bilder\Samfunnsmålhierarki 28062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4347"/>
            <a:ext cx="3826510" cy="643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04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Mulige løsninger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  <p:grpSp>
        <p:nvGrpSpPr>
          <p:cNvPr id="9" name="Gruppe 8"/>
          <p:cNvGrpSpPr/>
          <p:nvPr/>
        </p:nvGrpSpPr>
        <p:grpSpPr>
          <a:xfrm>
            <a:off x="1284773" y="1532606"/>
            <a:ext cx="5759450" cy="4204891"/>
            <a:chOff x="0" y="0"/>
            <a:chExt cx="5759450" cy="4204891"/>
          </a:xfrm>
        </p:grpSpPr>
        <p:pic>
          <p:nvPicPr>
            <p:cNvPr id="10" name="Bilde 9" descr="E:\KVU E134 Gvammen-Edland\Bilder og grafikk E134\Kart løsn kap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9450" cy="40570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kstboks 6"/>
            <p:cNvSpPr txBox="1"/>
            <p:nvPr/>
          </p:nvSpPr>
          <p:spPr>
            <a:xfrm>
              <a:off x="0" y="4081780"/>
              <a:ext cx="5759450" cy="123111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400"/>
                </a:spcAft>
              </a:pPr>
              <a:r>
                <a:rPr lang="nb-NO" sz="800" b="1" dirty="0" smtClean="0">
                  <a:solidFill>
                    <a:srgbClr val="002060"/>
                  </a:solidFill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  <a:cs typeface="Arial" panose="020B0604020202020204" pitchFamily="34" charset="0"/>
                </a:rPr>
                <a:t>Mulige </a:t>
              </a:r>
              <a:r>
                <a:rPr lang="nb-NO" sz="800" b="1" dirty="0">
                  <a:solidFill>
                    <a:srgbClr val="002060"/>
                  </a:solidFill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  <a:cs typeface="Arial" panose="020B0604020202020204" pitchFamily="34" charset="0"/>
                </a:rPr>
                <a:t>løsninger – oversiktskart.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15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Konsepter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Hovedhensikten er </a:t>
            </a:r>
            <a:r>
              <a:rPr lang="nb-NO" dirty="0" smtClean="0"/>
              <a:t>å se </a:t>
            </a:r>
            <a:r>
              <a:rPr lang="nb-NO" dirty="0" smtClean="0"/>
              <a:t>om ny korridor er lurt</a:t>
            </a:r>
          </a:p>
          <a:p>
            <a:r>
              <a:rPr lang="nb-NO" dirty="0" smtClean="0"/>
              <a:t>Utbedringskonseptet er i praksis Nullkonseptet, siden det ligger inne oppgradering på </a:t>
            </a:r>
            <a:r>
              <a:rPr lang="nb-NO" dirty="0" smtClean="0"/>
              <a:t>strekningen</a:t>
            </a:r>
            <a:endParaRPr lang="nb-NO" dirty="0" smtClean="0"/>
          </a:p>
          <a:p>
            <a:r>
              <a:rPr lang="nb-NO" dirty="0" smtClean="0"/>
              <a:t>Vi har valgt å bruke 3 konsepter</a:t>
            </a:r>
          </a:p>
          <a:p>
            <a:pPr lvl="1"/>
            <a:r>
              <a:rPr lang="nb-NO" dirty="0" smtClean="0"/>
              <a:t>Nullkonseptet</a:t>
            </a:r>
          </a:p>
          <a:p>
            <a:pPr lvl="1"/>
            <a:r>
              <a:rPr lang="nb-NO" dirty="0" smtClean="0"/>
              <a:t>Ny veg etter dagens korridor </a:t>
            </a:r>
            <a:r>
              <a:rPr lang="nb-NO" dirty="0" smtClean="0"/>
              <a:t>(Konsept korridor sør)</a:t>
            </a:r>
            <a:endParaRPr lang="nb-NO" dirty="0" smtClean="0"/>
          </a:p>
          <a:p>
            <a:pPr lvl="1"/>
            <a:r>
              <a:rPr lang="nb-NO" dirty="0" smtClean="0"/>
              <a:t>Ny korridor lenger nord </a:t>
            </a:r>
            <a:r>
              <a:rPr lang="nb-NO" dirty="0" smtClean="0"/>
              <a:t>(Konsept korridor nord)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E51D25-2D1C-4D66-85F3-514C135BDB23}" type="datetime1">
              <a:rPr lang="nb-NO" smtClean="0"/>
              <a:t>02.09.2016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19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Statens vegvesen liggende standard norsk.potx [Skrivebeskyttet]" id="{3E198112-B1E4-44BC-8C3E-1CA4DA7E830E}" vid="{29E3B4CA-6E79-4609-AB97-F34C0014226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Statens vegvesen liggende standard norsk</Template>
  <TotalTime>1848</TotalTime>
  <Words>576</Words>
  <Application>Microsoft Office PowerPoint</Application>
  <PresentationFormat>Skjermfremvisning (4:3)</PresentationFormat>
  <Paragraphs>164</Paragraphs>
  <Slides>25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0" baseType="lpstr">
      <vt:lpstr>Arial</vt:lpstr>
      <vt:lpstr>Calibri</vt:lpstr>
      <vt:lpstr>Lucida Sans Unicode</vt:lpstr>
      <vt:lpstr>Times New Roman</vt:lpstr>
      <vt:lpstr>blank</vt:lpstr>
      <vt:lpstr>KVU E134 Gvammen-Vågsli</vt:lpstr>
      <vt:lpstr>Bestilling/Mandat</vt:lpstr>
      <vt:lpstr>PowerPoint-presentasjon</vt:lpstr>
      <vt:lpstr>Hytter står for mye av veksten</vt:lpstr>
      <vt:lpstr>Situasjon</vt:lpstr>
      <vt:lpstr>Behov</vt:lpstr>
      <vt:lpstr>PowerPoint-presentasjon</vt:lpstr>
      <vt:lpstr>Mulige løsninger</vt:lpstr>
      <vt:lpstr>Konsepter</vt:lpstr>
      <vt:lpstr>Korridor sør</vt:lpstr>
      <vt:lpstr>Korridor nord</vt:lpstr>
      <vt:lpstr>Transportanalyse</vt:lpstr>
      <vt:lpstr>Transportanalyse</vt:lpstr>
      <vt:lpstr>Reisetider</vt:lpstr>
      <vt:lpstr>Trafikktall Nullkonseptet</vt:lpstr>
      <vt:lpstr>PowerPoint-presentasjon</vt:lpstr>
      <vt:lpstr>PowerPoint-presentasjon</vt:lpstr>
      <vt:lpstr>Øvrig vegnett</vt:lpstr>
      <vt:lpstr>Prissatte virkninger</vt:lpstr>
      <vt:lpstr>Prissatte virkninger</vt:lpstr>
      <vt:lpstr>Ikke-prissatte virkninger</vt:lpstr>
      <vt:lpstr>Samfunnsøkonomi</vt:lpstr>
      <vt:lpstr>Samlet vurdering regionale virkninger</vt:lpstr>
      <vt:lpstr>Drøfting</vt:lpstr>
      <vt:lpstr>Anbefalingen</vt:lpstr>
    </vt:vector>
  </TitlesOfParts>
  <Company>Statens vegvesen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KVU E134 Gvammen-Vågsli</dc:title>
  <dc:creator>Ask Morten</dc:creator>
  <cp:lastModifiedBy>Hermansen Per Harald</cp:lastModifiedBy>
  <cp:revision>26</cp:revision>
  <dcterms:created xsi:type="dcterms:W3CDTF">2016-07-29T09:51:25Z</dcterms:created>
  <dcterms:modified xsi:type="dcterms:W3CDTF">2016-09-02T08:54:11Z</dcterms:modified>
</cp:coreProperties>
</file>