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0" r:id="rId9"/>
    <p:sldId id="261" r:id="rId10"/>
    <p:sldId id="266" r:id="rId11"/>
    <p:sldId id="268" r:id="rId12"/>
    <p:sldId id="269" r:id="rId13"/>
    <p:sldId id="270" r:id="rId14"/>
  </p:sldIdLst>
  <p:sldSz cx="9144000" cy="6858000" type="screen4x3"/>
  <p:notesSz cx="6797675" cy="9928225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73">
          <p15:clr>
            <a:srgbClr val="A4A3A4"/>
          </p15:clr>
        </p15:guide>
        <p15:guide id="2" pos="29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91E"/>
    <a:srgbClr val="6A6B6A"/>
    <a:srgbClr val="B8B8B8"/>
    <a:srgbClr val="2F51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sfarg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2" autoAdjust="0"/>
  </p:normalViewPr>
  <p:slideViewPr>
    <p:cSldViewPr snapToGrid="0" snapToObjects="1" showGuides="1">
      <p:cViewPr varScale="1">
        <p:scale>
          <a:sx n="122" d="100"/>
          <a:sy n="122" d="100"/>
        </p:scale>
        <p:origin x="96" y="228"/>
      </p:cViewPr>
      <p:guideLst>
        <p:guide orient="horz" pos="1173"/>
        <p:guide pos="29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E2B88-398D-C744-AAC4-8B76D1CCBD86}" type="datetimeFigureOut">
              <a:rPr lang="nb-NO"/>
              <a:pPr/>
              <a:t>06.09.2022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2F697-9B68-8B48-B2AF-4760C231B438}" type="slidenum">
              <a:rPr/>
              <a:pPr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925833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57532" y="2130427"/>
            <a:ext cx="7500668" cy="1397777"/>
          </a:xfrm>
        </p:spPr>
        <p:txBody>
          <a:bodyPr anchor="b" anchorCtr="0"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n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957532" y="3626329"/>
            <a:ext cx="7500668" cy="1351112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marL="0" indent="0" algn="l">
              <a:lnSpc>
                <a:spcPts val="2580"/>
              </a:lnSpc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Klikk for å legge inn navn og avdeling</a:t>
            </a:r>
            <a:endParaRPr lang="nn-NO" dirty="0"/>
          </a:p>
        </p:txBody>
      </p:sp>
      <p:pic>
        <p:nvPicPr>
          <p:cNvPr id="9" name="Bild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36"/>
          <a:stretch/>
        </p:blipFill>
        <p:spPr>
          <a:xfrm>
            <a:off x="0" y="6249075"/>
            <a:ext cx="9144000" cy="6089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7080826" y="-7046"/>
            <a:ext cx="2066306" cy="6030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5787" y="662947"/>
            <a:ext cx="2188192" cy="315228"/>
          </a:xfrm>
          <a:prstGeom prst="rect">
            <a:avLst/>
          </a:prstGeom>
        </p:spPr>
      </p:pic>
      <p:sp>
        <p:nvSpPr>
          <p:cNvPr id="12" name="Right Triangle 1"/>
          <p:cNvSpPr/>
          <p:nvPr userDrawn="1"/>
        </p:nvSpPr>
        <p:spPr bwMode="auto">
          <a:xfrm rot="10800000">
            <a:off x="8229598" y="1581"/>
            <a:ext cx="629392" cy="1016371"/>
          </a:xfrm>
          <a:custGeom>
            <a:avLst/>
            <a:gdLst>
              <a:gd name="connsiteX0" fmla="*/ 0 w 1679352"/>
              <a:gd name="connsiteY0" fmla="*/ 2736304 h 2736304"/>
              <a:gd name="connsiteX1" fmla="*/ 0 w 1679352"/>
              <a:gd name="connsiteY1" fmla="*/ 0 h 2736304"/>
              <a:gd name="connsiteX2" fmla="*/ 1679352 w 1679352"/>
              <a:gd name="connsiteY2" fmla="*/ 2736304 h 2736304"/>
              <a:gd name="connsiteX3" fmla="*/ 0 w 1679352"/>
              <a:gd name="connsiteY3" fmla="*/ 2736304 h 2736304"/>
              <a:gd name="connsiteX0" fmla="*/ 1694468 w 1694468"/>
              <a:gd name="connsiteY0" fmla="*/ 2736304 h 2736304"/>
              <a:gd name="connsiteX1" fmla="*/ 1694468 w 1694468"/>
              <a:gd name="connsiteY1" fmla="*/ 0 h 2736304"/>
              <a:gd name="connsiteX2" fmla="*/ 0 w 1694468"/>
              <a:gd name="connsiteY2" fmla="*/ 2736304 h 2736304"/>
              <a:gd name="connsiteX3" fmla="*/ 1694468 w 1694468"/>
              <a:gd name="connsiteY3" fmla="*/ 2736304 h 273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4468" h="2736304">
                <a:moveTo>
                  <a:pt x="1694468" y="2736304"/>
                </a:moveTo>
                <a:lnTo>
                  <a:pt x="1694468" y="0"/>
                </a:lnTo>
                <a:lnTo>
                  <a:pt x="0" y="2736304"/>
                </a:lnTo>
                <a:lnTo>
                  <a:pt x="1694468" y="2736304"/>
                </a:lnTo>
                <a:close/>
              </a:path>
            </a:pathLst>
          </a:custGeom>
          <a:solidFill>
            <a:srgbClr val="F4991E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5600" b="0" i="0" u="none" strike="noStrike" cap="none" normalizeH="0" baseline="0"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-3" y="662947"/>
            <a:ext cx="481016" cy="8006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IK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e 6"/>
          <p:cNvPicPr>
            <a:picLocks noChangeAspect="1"/>
          </p:cNvPicPr>
          <p:nvPr userDrawn="1"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695"/>
          <a:stretch/>
        </p:blipFill>
        <p:spPr>
          <a:xfrm>
            <a:off x="-8626" y="6240450"/>
            <a:ext cx="9164171" cy="617546"/>
          </a:xfrm>
          <a:prstGeom prst="rect">
            <a:avLst/>
          </a:prstGeom>
        </p:spPr>
      </p:pic>
      <p:sp>
        <p:nvSpPr>
          <p:cNvPr id="10" name="Rounded Rectangle 9"/>
          <p:cNvSpPr/>
          <p:nvPr userDrawn="1"/>
        </p:nvSpPr>
        <p:spPr>
          <a:xfrm>
            <a:off x="8861418" y="6332025"/>
            <a:ext cx="455107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  <p:sp>
        <p:nvSpPr>
          <p:cNvPr id="11" name="Plassholder for lysbildenummer 5"/>
          <p:cNvSpPr txBox="1">
            <a:spLocks/>
          </p:cNvSpPr>
          <p:nvPr userDrawn="1"/>
        </p:nvSpPr>
        <p:spPr>
          <a:xfrm>
            <a:off x="8715154" y="6250854"/>
            <a:ext cx="449017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785668"/>
            <a:ext cx="8229600" cy="43649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381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SPAL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 descr="multiconsult_faglan#11223E8.eps"/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652"/>
          <a:stretch/>
        </p:blipFill>
        <p:spPr>
          <a:xfrm>
            <a:off x="0" y="6128312"/>
            <a:ext cx="9155545" cy="729688"/>
          </a:xfrm>
          <a:prstGeom prst="rect">
            <a:avLst/>
          </a:prstGeom>
        </p:spPr>
      </p:pic>
      <p:sp>
        <p:nvSpPr>
          <p:cNvPr id="13" name="Rounded Rectangle 10"/>
          <p:cNvSpPr/>
          <p:nvPr userDrawn="1"/>
        </p:nvSpPr>
        <p:spPr>
          <a:xfrm>
            <a:off x="8861418" y="6332025"/>
            <a:ext cx="455107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715154" y="6250854"/>
            <a:ext cx="449017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770692"/>
            <a:ext cx="3959525" cy="42951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1"/>
          </p:nvPr>
        </p:nvSpPr>
        <p:spPr>
          <a:xfrm>
            <a:off x="4718050" y="1777042"/>
            <a:ext cx="3959525" cy="429514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4679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tekst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199" y="1768416"/>
            <a:ext cx="3959226" cy="457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>
                <a:latin typeface="+mn-lt"/>
              </a:defRPr>
            </a:lvl1pPr>
            <a:lvl2pPr marL="0" indent="0">
              <a:buNone/>
              <a:defRPr/>
            </a:lvl2pPr>
            <a:lvl3pPr marL="266700" indent="0">
              <a:buNone/>
              <a:defRPr/>
            </a:lvl3pPr>
            <a:lvl4pPr marL="534988" indent="0">
              <a:buNone/>
              <a:defRPr/>
            </a:lvl4pPr>
            <a:lvl5pPr marL="715963" indent="0">
              <a:buNone/>
              <a:defRPr/>
            </a:lvl5pPr>
          </a:lstStyle>
          <a:p>
            <a:pPr lvl="0"/>
            <a:r>
              <a:rPr lang="nb-NO" dirty="0"/>
              <a:t>Klikk for heading</a:t>
            </a:r>
          </a:p>
        </p:txBody>
      </p:sp>
      <p:sp>
        <p:nvSpPr>
          <p:cNvPr id="12" name="Plassholder for tekst 11"/>
          <p:cNvSpPr>
            <a:spLocks noGrp="1"/>
          </p:cNvSpPr>
          <p:nvPr>
            <p:ph type="body" sz="quarter" idx="14" hasCustomPrompt="1"/>
          </p:nvPr>
        </p:nvSpPr>
        <p:spPr>
          <a:xfrm>
            <a:off x="4718050" y="1768416"/>
            <a:ext cx="3960910" cy="47631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nb-NO" dirty="0"/>
              <a:t>Klikk for heading</a:t>
            </a:r>
          </a:p>
        </p:txBody>
      </p:sp>
      <p:pic>
        <p:nvPicPr>
          <p:cNvPr id="13" name="Bilde 12" descr="multiconsult_faglan#11223E8.eps"/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652"/>
          <a:stretch/>
        </p:blipFill>
        <p:spPr>
          <a:xfrm>
            <a:off x="0" y="6128312"/>
            <a:ext cx="9155545" cy="729688"/>
          </a:xfrm>
          <a:prstGeom prst="rect">
            <a:avLst/>
          </a:prstGeom>
        </p:spPr>
      </p:pic>
      <p:sp>
        <p:nvSpPr>
          <p:cNvPr id="14" name="Rounded Rectangle 10"/>
          <p:cNvSpPr/>
          <p:nvPr userDrawn="1"/>
        </p:nvSpPr>
        <p:spPr>
          <a:xfrm>
            <a:off x="8861418" y="6332025"/>
            <a:ext cx="455107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  <p:sp>
        <p:nvSpPr>
          <p:cNvPr id="15" name="Plassholder for lysbildenummer 5"/>
          <p:cNvSpPr txBox="1">
            <a:spLocks/>
          </p:cNvSpPr>
          <p:nvPr userDrawn="1"/>
        </p:nvSpPr>
        <p:spPr>
          <a:xfrm>
            <a:off x="8715154" y="6250854"/>
            <a:ext cx="449017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1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2293938"/>
            <a:ext cx="3959525" cy="3771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6" name="Content Placeholder 7"/>
          <p:cNvSpPr>
            <a:spLocks noGrp="1"/>
          </p:cNvSpPr>
          <p:nvPr>
            <p:ph sz="quarter" idx="15"/>
          </p:nvPr>
        </p:nvSpPr>
        <p:spPr>
          <a:xfrm>
            <a:off x="4718050" y="2293938"/>
            <a:ext cx="3959525" cy="3771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4788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ÅBILDER OP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ssholder for bilde 12"/>
          <p:cNvSpPr>
            <a:spLocks noGrp="1"/>
          </p:cNvSpPr>
          <p:nvPr>
            <p:ph type="pic" sz="quarter" idx="13"/>
          </p:nvPr>
        </p:nvSpPr>
        <p:spPr>
          <a:xfrm>
            <a:off x="6607834" y="2300187"/>
            <a:ext cx="2066689" cy="1744803"/>
          </a:xfrm>
          <a:prstGeom prst="rect">
            <a:avLst/>
          </a:prstGeom>
          <a:ln w="0">
            <a:noFill/>
          </a:ln>
          <a:effectLst>
            <a:outerShdw blurRad="292100" dist="139700" dir="2700000" algn="tl" rotWithShape="0">
              <a:prstClr val="black">
                <a:alpha val="7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14" name="Plassholder for bilde 12"/>
          <p:cNvSpPr>
            <a:spLocks noGrp="1"/>
          </p:cNvSpPr>
          <p:nvPr>
            <p:ph type="pic" sz="quarter" idx="14"/>
          </p:nvPr>
        </p:nvSpPr>
        <p:spPr>
          <a:xfrm>
            <a:off x="6607206" y="4313208"/>
            <a:ext cx="2067317" cy="1745333"/>
          </a:xfrm>
          <a:prstGeom prst="rect">
            <a:avLst/>
          </a:prstGeom>
          <a:ln w="12700">
            <a:noFill/>
          </a:ln>
          <a:effectLst>
            <a:outerShdw blurRad="292100" dist="139700" dir="2700000" algn="tl" rotWithShape="0">
              <a:prstClr val="black">
                <a:alpha val="70000"/>
              </a:prstClr>
            </a:outerShdw>
          </a:effectLst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pic>
        <p:nvPicPr>
          <p:cNvPr id="9" name="Bilde 8" descr="multiconsult_faglan#11223E8.eps"/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652"/>
          <a:stretch/>
        </p:blipFill>
        <p:spPr>
          <a:xfrm>
            <a:off x="0" y="6128312"/>
            <a:ext cx="9155545" cy="729688"/>
          </a:xfrm>
          <a:prstGeom prst="rect">
            <a:avLst/>
          </a:prstGeom>
        </p:spPr>
      </p:pic>
      <p:sp>
        <p:nvSpPr>
          <p:cNvPr id="11" name="Rounded Rectangle 10"/>
          <p:cNvSpPr/>
          <p:nvPr userDrawn="1"/>
        </p:nvSpPr>
        <p:spPr>
          <a:xfrm>
            <a:off x="8861418" y="6332025"/>
            <a:ext cx="455107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  <p:sp>
        <p:nvSpPr>
          <p:cNvPr id="12" name="Plassholder for lysbildenummer 5"/>
          <p:cNvSpPr txBox="1">
            <a:spLocks/>
          </p:cNvSpPr>
          <p:nvPr userDrawn="1"/>
        </p:nvSpPr>
        <p:spPr>
          <a:xfrm>
            <a:off x="8715154" y="6250854"/>
            <a:ext cx="449017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0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854200"/>
            <a:ext cx="5874589" cy="4217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ÅBILDER N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bilde 8"/>
          <p:cNvSpPr>
            <a:spLocks noGrp="1"/>
          </p:cNvSpPr>
          <p:nvPr>
            <p:ph type="pic" sz="quarter" idx="12"/>
          </p:nvPr>
        </p:nvSpPr>
        <p:spPr>
          <a:xfrm>
            <a:off x="465826" y="4561048"/>
            <a:ext cx="1664899" cy="1498409"/>
          </a:xfrm>
          <a:prstGeom prst="rect">
            <a:avLst/>
          </a:prstGeom>
          <a:ln w="12700">
            <a:noFill/>
          </a:ln>
          <a:effectLst>
            <a:outerShdw blurRad="292100" dist="139700" dir="2700000" sx="95000" sy="95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 dirty="0">
                <a:effectLst>
                  <a:outerShdw blurRad="292100" dist="1397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10" name="Plassholder for bilde 8"/>
          <p:cNvSpPr>
            <a:spLocks noGrp="1"/>
          </p:cNvSpPr>
          <p:nvPr>
            <p:ph type="pic" sz="quarter" idx="13"/>
          </p:nvPr>
        </p:nvSpPr>
        <p:spPr>
          <a:xfrm>
            <a:off x="2360873" y="4556438"/>
            <a:ext cx="1670023" cy="1503020"/>
          </a:xfrm>
          <a:prstGeom prst="rect">
            <a:avLst/>
          </a:prstGeom>
          <a:ln w="12700">
            <a:noFill/>
          </a:ln>
          <a:effectLst>
            <a:outerShdw blurRad="292100" dist="139700" dir="2700000" sx="95000" sy="95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 dirty="0">
                <a:effectLst>
                  <a:outerShdw blurRad="292100" dist="1397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11" name="Plassholder for bilde 8"/>
          <p:cNvSpPr>
            <a:spLocks noGrp="1"/>
          </p:cNvSpPr>
          <p:nvPr>
            <p:ph type="pic" sz="quarter" idx="14"/>
          </p:nvPr>
        </p:nvSpPr>
        <p:spPr>
          <a:xfrm>
            <a:off x="4261044" y="4558030"/>
            <a:ext cx="1668253" cy="1501427"/>
          </a:xfrm>
          <a:prstGeom prst="rect">
            <a:avLst/>
          </a:prstGeom>
          <a:ln w="12700">
            <a:noFill/>
          </a:ln>
          <a:effectLst>
            <a:outerShdw blurRad="292100" dist="139700" dir="2700000" sx="95000" sy="95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 dirty="0">
                <a:effectLst>
                  <a:outerShdw blurRad="292100" dist="1397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12" name="Plassholder for bilde 8"/>
          <p:cNvSpPr>
            <a:spLocks noGrp="1"/>
          </p:cNvSpPr>
          <p:nvPr>
            <p:ph type="pic" sz="quarter" idx="15"/>
          </p:nvPr>
        </p:nvSpPr>
        <p:spPr>
          <a:xfrm>
            <a:off x="6159446" y="4553420"/>
            <a:ext cx="1673376" cy="1506038"/>
          </a:xfrm>
          <a:prstGeom prst="rect">
            <a:avLst/>
          </a:prstGeom>
          <a:ln w="12700">
            <a:noFill/>
          </a:ln>
          <a:effectLst>
            <a:outerShdw blurRad="292100" dist="139700" dir="2700000" sx="95000" sy="95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 dirty="0">
                <a:effectLst>
                  <a:outerShdw blurRad="292100" dist="139700" dir="2700000" algn="tl" rotWithShape="0">
                    <a:prstClr val="black">
                      <a:alpha val="65000"/>
                    </a:prstClr>
                  </a:outerShdw>
                </a:effectLst>
              </a:defRPr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nb-NO" dirty="0"/>
          </a:p>
        </p:txBody>
      </p:sp>
      <p:pic>
        <p:nvPicPr>
          <p:cNvPr id="13" name="Bilde 12" descr="multiconsult_faglan#11223E8.eps"/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652"/>
          <a:stretch/>
        </p:blipFill>
        <p:spPr>
          <a:xfrm>
            <a:off x="0" y="6128312"/>
            <a:ext cx="9155545" cy="729688"/>
          </a:xfrm>
          <a:prstGeom prst="rect">
            <a:avLst/>
          </a:prstGeom>
        </p:spPr>
      </p:pic>
      <p:sp>
        <p:nvSpPr>
          <p:cNvPr id="14" name="Rounded Rectangle 13"/>
          <p:cNvSpPr/>
          <p:nvPr userDrawn="1"/>
        </p:nvSpPr>
        <p:spPr>
          <a:xfrm>
            <a:off x="8861418" y="6332025"/>
            <a:ext cx="455107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  <p:sp>
        <p:nvSpPr>
          <p:cNvPr id="15" name="Plassholder for lysbildenummer 5"/>
          <p:cNvSpPr txBox="1">
            <a:spLocks/>
          </p:cNvSpPr>
          <p:nvPr userDrawn="1"/>
        </p:nvSpPr>
        <p:spPr>
          <a:xfrm>
            <a:off x="8715154" y="6250854"/>
            <a:ext cx="449017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16" name="Content Placeholder 7"/>
          <p:cNvSpPr>
            <a:spLocks noGrp="1"/>
          </p:cNvSpPr>
          <p:nvPr>
            <p:ph sz="quarter" idx="10"/>
          </p:nvPr>
        </p:nvSpPr>
        <p:spPr>
          <a:xfrm>
            <a:off x="457200" y="1854200"/>
            <a:ext cx="8229600" cy="25970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4713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/4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>
          <a:xfrm>
            <a:off x="457200" y="1847850"/>
            <a:ext cx="8229600" cy="4217988"/>
          </a:xfrm>
          <a:prstGeom prst="rect">
            <a:avLst/>
          </a:prstGeom>
          <a:noFill/>
          <a:ln w="12700">
            <a:noFill/>
          </a:ln>
          <a:effectLst>
            <a:outerShdw blurRad="292100" dist="139700" dir="2700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 dirty="0">
                <a:noFill/>
                <a:effectLst>
                  <a:outerShdw blurRad="292100" dist="139700" dir="2700000" sx="95000" sy="95000" algn="ctr" rotWithShape="0">
                    <a:schemeClr val="tx1">
                      <a:alpha val="70000"/>
                    </a:schemeClr>
                  </a:outerShdw>
                </a:effectLst>
              </a:defRPr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nb-NO" dirty="0"/>
          </a:p>
        </p:txBody>
      </p:sp>
      <p:pic>
        <p:nvPicPr>
          <p:cNvPr id="6" name="Bilde 5" descr="multiconsult_faglan#11223E8.eps"/>
          <p:cNvPicPr>
            <a:picLocks noChangeAspect="1"/>
          </p:cNvPicPr>
          <p:nvPr userDrawn="1"/>
        </p:nvPicPr>
        <p:blipFill rotWithShape="1">
          <a:blip r:embed="rId2">
            <a:alphaModFix amt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4652"/>
          <a:stretch/>
        </p:blipFill>
        <p:spPr>
          <a:xfrm>
            <a:off x="0" y="6128312"/>
            <a:ext cx="9155545" cy="729688"/>
          </a:xfrm>
          <a:prstGeom prst="rect">
            <a:avLst/>
          </a:prstGeom>
        </p:spPr>
      </p:pic>
      <p:sp>
        <p:nvSpPr>
          <p:cNvPr id="8" name="Plassholder for lysbildenummer 5"/>
          <p:cNvSpPr txBox="1">
            <a:spLocks/>
          </p:cNvSpPr>
          <p:nvPr userDrawn="1"/>
        </p:nvSpPr>
        <p:spPr>
          <a:xfrm>
            <a:off x="8715154" y="6311236"/>
            <a:ext cx="449017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dirty="0"/>
          </a:p>
        </p:txBody>
      </p:sp>
      <p:sp>
        <p:nvSpPr>
          <p:cNvPr id="9" name="Rounded Rectangle 8"/>
          <p:cNvSpPr/>
          <p:nvPr userDrawn="1"/>
        </p:nvSpPr>
        <p:spPr>
          <a:xfrm>
            <a:off x="8861418" y="6332025"/>
            <a:ext cx="455107" cy="21600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ln>
                <a:noFill/>
              </a:ln>
            </a:endParaRPr>
          </a:p>
        </p:txBody>
      </p:sp>
      <p:sp>
        <p:nvSpPr>
          <p:cNvPr id="10" name="Plassholder for lysbildenummer 5"/>
          <p:cNvSpPr txBox="1">
            <a:spLocks/>
          </p:cNvSpPr>
          <p:nvPr userDrawn="1"/>
        </p:nvSpPr>
        <p:spPr>
          <a:xfrm>
            <a:off x="8715154" y="6250854"/>
            <a:ext cx="449017" cy="365125"/>
          </a:xfrm>
          <a:prstGeom prst="rect">
            <a:avLst/>
          </a:prstGeom>
          <a:noFill/>
        </p:spPr>
        <p:txBody>
          <a:bodyPr vert="horz" lIns="91440" tIns="45720" rIns="91440" bIns="45720" rtlCol="0" anchor="ctr"/>
          <a:lstStyle>
            <a:defPPr>
              <a:defRPr lang="nn-NO"/>
            </a:defPPr>
            <a:lvl1pPr marL="0" algn="r" defTabSz="457200" rtl="0" eaLnBrk="1" latinLnBrk="0" hangingPunct="1">
              <a:defRPr sz="10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9FD1432-5836-D849-9A6B-5E9449003542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7492999" y="6119025"/>
            <a:ext cx="1202871" cy="365125"/>
          </a:xfrm>
          <a:prstGeom prst="rect">
            <a:avLst/>
          </a:prstGeom>
        </p:spPr>
        <p:txBody>
          <a:bodyPr/>
          <a:lstStyle/>
          <a:p>
            <a:fld id="{A9FD1432-5836-D849-9A6B-5E9449003542}" type="slidenum">
              <a:rPr/>
              <a:pPr/>
              <a:t>‹#›</a:t>
            </a:fld>
            <a:endParaRPr lang="nn-NO"/>
          </a:p>
        </p:txBody>
      </p:sp>
      <p:sp>
        <p:nvSpPr>
          <p:cNvPr id="2" name="Rektangel 1"/>
          <p:cNvSpPr/>
          <p:nvPr userDrawn="1"/>
        </p:nvSpPr>
        <p:spPr>
          <a:xfrm>
            <a:off x="0" y="5867401"/>
            <a:ext cx="9144000" cy="10541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Plassholder for bilde 4"/>
          <p:cNvSpPr>
            <a:spLocks noGrp="1"/>
          </p:cNvSpPr>
          <p:nvPr>
            <p:ph type="pic" sz="quarter" idx="13"/>
          </p:nvPr>
        </p:nvSpPr>
        <p:spPr>
          <a:xfrm>
            <a:off x="465138" y="819509"/>
            <a:ext cx="8230732" cy="5698768"/>
          </a:xfrm>
          <a:prstGeom prst="rect">
            <a:avLst/>
          </a:prstGeom>
          <a:ln w="12700">
            <a:noFill/>
          </a:ln>
          <a:effectLst>
            <a:outerShdw blurRad="292100" dist="139700" dir="2700000" algn="tl" rotWithShape="0">
              <a:prstClr val="black">
                <a:alpha val="7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>
              <a:defRPr lang="nb-NO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771829"/>
            <a:ext cx="8229600" cy="901696"/>
          </a:xfrm>
          <a:prstGeom prst="rect">
            <a:avLst/>
          </a:prstGeom>
        </p:spPr>
        <p:txBody>
          <a:bodyPr vert="horz" lIns="0" tIns="0" rIns="0" bIns="45720" rtlCol="0" anchor="t" anchorCtr="0">
            <a:normAutofit/>
          </a:bodyPr>
          <a:lstStyle/>
          <a:p>
            <a:r>
              <a:rPr lang="nb-NO" dirty="0"/>
              <a:t>Klikk for å redigere tittelstil </a:t>
            </a:r>
            <a:br>
              <a:rPr lang="nb-NO" dirty="0"/>
            </a:br>
            <a:r>
              <a:rPr lang="nb-NO" dirty="0"/>
              <a:t>som noen ganger kan gå over to linjer</a:t>
            </a:r>
            <a:endParaRPr lang="nn-NO" dirty="0"/>
          </a:p>
        </p:txBody>
      </p:sp>
      <p:sp>
        <p:nvSpPr>
          <p:cNvPr id="7" name="TextBox 6"/>
          <p:cNvSpPr txBox="1"/>
          <p:nvPr/>
        </p:nvSpPr>
        <p:spPr>
          <a:xfrm>
            <a:off x="6249725" y="286247"/>
            <a:ext cx="24370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b-NO" sz="1400" b="0" dirty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multiconsult.no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751159"/>
            <a:ext cx="8229600" cy="440729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Right Triangle 1"/>
          <p:cNvSpPr/>
          <p:nvPr userDrawn="1"/>
        </p:nvSpPr>
        <p:spPr bwMode="auto">
          <a:xfrm rot="10800000">
            <a:off x="-1" y="702821"/>
            <a:ext cx="368135" cy="594481"/>
          </a:xfrm>
          <a:custGeom>
            <a:avLst/>
            <a:gdLst>
              <a:gd name="connsiteX0" fmla="*/ 0 w 1679352"/>
              <a:gd name="connsiteY0" fmla="*/ 2736304 h 2736304"/>
              <a:gd name="connsiteX1" fmla="*/ 0 w 1679352"/>
              <a:gd name="connsiteY1" fmla="*/ 0 h 2736304"/>
              <a:gd name="connsiteX2" fmla="*/ 1679352 w 1679352"/>
              <a:gd name="connsiteY2" fmla="*/ 2736304 h 2736304"/>
              <a:gd name="connsiteX3" fmla="*/ 0 w 1679352"/>
              <a:gd name="connsiteY3" fmla="*/ 2736304 h 2736304"/>
              <a:gd name="connsiteX0" fmla="*/ 1694468 w 1694468"/>
              <a:gd name="connsiteY0" fmla="*/ 2736304 h 2736304"/>
              <a:gd name="connsiteX1" fmla="*/ 1694468 w 1694468"/>
              <a:gd name="connsiteY1" fmla="*/ 0 h 2736304"/>
              <a:gd name="connsiteX2" fmla="*/ 0 w 1694468"/>
              <a:gd name="connsiteY2" fmla="*/ 2736304 h 2736304"/>
              <a:gd name="connsiteX3" fmla="*/ 1694468 w 1694468"/>
              <a:gd name="connsiteY3" fmla="*/ 2736304 h 273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94468" h="2736304">
                <a:moveTo>
                  <a:pt x="1694468" y="2736304"/>
                </a:moveTo>
                <a:lnTo>
                  <a:pt x="1694468" y="0"/>
                </a:lnTo>
                <a:lnTo>
                  <a:pt x="0" y="2736304"/>
                </a:lnTo>
                <a:lnTo>
                  <a:pt x="1694468" y="2736304"/>
                </a:lnTo>
                <a:close/>
              </a:path>
            </a:pathLst>
          </a:custGeom>
          <a:solidFill>
            <a:srgbClr val="F4991E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sz="5600" b="0" i="0" u="none" strike="noStrike" cap="none" normalizeH="0" baseline="0">
              <a:solidFill>
                <a:srgbClr val="000000"/>
              </a:solidFill>
              <a:effectLst/>
              <a:latin typeface="Gill Sans" charset="0"/>
              <a:ea typeface="ヒラギノ角ゴ ProN W3" charset="0"/>
              <a:cs typeface="ヒラギノ角ゴ ProN W3" charset="0"/>
              <a:sym typeface="Gill San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8" r:id="rId3"/>
    <p:sldLayoutId id="2147483659" r:id="rId4"/>
    <p:sldLayoutId id="2147483650" r:id="rId5"/>
    <p:sldLayoutId id="2147483657" r:id="rId6"/>
    <p:sldLayoutId id="2147483654" r:id="rId7"/>
    <p:sldLayoutId id="2147483655" r:id="rId8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3200" b="1" kern="1200" spc="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457200" rtl="0" eaLnBrk="1" latinLnBrk="0" hangingPunct="1">
        <a:lnSpc>
          <a:spcPct val="100000"/>
        </a:lnSpc>
        <a:spcBef>
          <a:spcPts val="300"/>
        </a:spcBef>
        <a:spcAft>
          <a:spcPts val="0"/>
        </a:spcAft>
        <a:buClr>
          <a:srgbClr val="F4991E"/>
        </a:buClr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449263" indent="-269875" algn="l" defTabSz="457200" rtl="0" eaLnBrk="1" latinLnBrk="0" hangingPunct="1">
        <a:spcBef>
          <a:spcPts val="300"/>
        </a:spcBef>
        <a:buClr>
          <a:srgbClr val="F4991E"/>
        </a:buClr>
        <a:buFont typeface="Courier New" panose="02070309020205020404" pitchFamily="49" charset="0"/>
        <a:buChar char="­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627063" indent="-179388" algn="l" defTabSz="457200" rtl="0" eaLnBrk="1" latinLnBrk="0" hangingPunct="1">
        <a:spcBef>
          <a:spcPts val="300"/>
        </a:spcBef>
        <a:buClr>
          <a:srgbClr val="F4991E"/>
        </a:buClr>
        <a:buFont typeface="Wingdings" pitchFamily="2" charset="2"/>
        <a:buChar char="§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804863" indent="-179388" algn="l" defTabSz="457200" rtl="0" eaLnBrk="1" latinLnBrk="0" hangingPunct="1">
        <a:spcBef>
          <a:spcPts val="200"/>
        </a:spcBef>
        <a:buClr>
          <a:srgbClr val="F4991E"/>
        </a:buClr>
        <a:buFont typeface="Calibri" pitchFamily="34" charset="0"/>
        <a:buChar char="»"/>
        <a:defRPr sz="1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984250" indent="-179388" algn="l" defTabSz="439738" rtl="0" eaLnBrk="1" latinLnBrk="0" hangingPunct="1">
        <a:spcBef>
          <a:spcPts val="200"/>
        </a:spcBef>
        <a:buClr>
          <a:srgbClr val="F4991E"/>
        </a:buClr>
        <a:buFont typeface="Arial" pitchFamily="34" charset="0"/>
        <a:buChar char="•"/>
        <a:defRPr sz="16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1461600" indent="-2520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tabLst/>
        <a:defRPr sz="1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E 39 Lønset-Hjelset</a:t>
            </a:r>
            <a:br>
              <a:rPr lang="nb-NO" dirty="0"/>
            </a:b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Hjelset 06.09.2022</a:t>
            </a:r>
          </a:p>
          <a:p>
            <a:r>
              <a:rPr lang="nb-NO" dirty="0"/>
              <a:t>Nils Pedersen, Akustikk Bergen</a:t>
            </a:r>
          </a:p>
        </p:txBody>
      </p:sp>
    </p:spTree>
    <p:extLst>
      <p:ext uri="{BB962C8B-B14F-4D97-AF65-F5344CB8AC3E}">
        <p14:creationId xmlns:p14="http://schemas.microsoft.com/office/powerpoint/2010/main" val="32693819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Fremdrift entreprenør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Oktober-november 2022</a:t>
            </a:r>
          </a:p>
          <a:p>
            <a:pPr lvl="1"/>
            <a:r>
              <a:rPr lang="nb-NO" sz="2800" dirty="0"/>
              <a:t>Kontroll av konkurransegrunnlag</a:t>
            </a:r>
          </a:p>
          <a:p>
            <a:pPr lvl="1"/>
            <a:r>
              <a:rPr lang="nb-NO" sz="2800" dirty="0"/>
              <a:t>Utlysing på anbud</a:t>
            </a:r>
          </a:p>
          <a:p>
            <a:pPr marL="180000" lvl="1" indent="-180000">
              <a:buFont typeface="Arial"/>
              <a:buChar char="•"/>
            </a:pPr>
            <a:r>
              <a:rPr lang="nb-NO" sz="2800" dirty="0">
                <a:solidFill>
                  <a:schemeClr val="accent1">
                    <a:lumMod val="50000"/>
                  </a:schemeClr>
                </a:solidFill>
              </a:rPr>
              <a:t>Desember 2022</a:t>
            </a:r>
          </a:p>
          <a:p>
            <a:pPr lvl="1"/>
            <a:r>
              <a:rPr lang="nb-NO" sz="2800" dirty="0"/>
              <a:t>Anbudsfrist </a:t>
            </a:r>
          </a:p>
          <a:p>
            <a:pPr lvl="1"/>
            <a:r>
              <a:rPr lang="nb-NO" sz="2800" dirty="0"/>
              <a:t>Tildeling og klagefrist</a:t>
            </a:r>
          </a:p>
          <a:p>
            <a:r>
              <a:rPr lang="nb-NO" sz="2800" dirty="0"/>
              <a:t>Januar-februar 2023</a:t>
            </a:r>
          </a:p>
          <a:p>
            <a:pPr lvl="1"/>
            <a:r>
              <a:rPr lang="nb-NO" sz="2800" dirty="0"/>
              <a:t>Signering og oppstart</a:t>
            </a:r>
          </a:p>
          <a:p>
            <a:r>
              <a:rPr lang="nb-NO" sz="2800" dirty="0"/>
              <a:t>Planlagt ferdigstillelse oktober-november 2023</a:t>
            </a:r>
            <a:endParaRPr lang="nb-NO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444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Fremdrift huseier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nb-NO" sz="2800" dirty="0"/>
              <a:t>Oktober-november 2022</a:t>
            </a:r>
          </a:p>
          <a:p>
            <a:pPr lvl="1"/>
            <a:r>
              <a:rPr lang="nb-NO" sz="2800" dirty="0"/>
              <a:t>Avtale mellom Statens vegvesen og huseier</a:t>
            </a:r>
          </a:p>
          <a:p>
            <a:pPr lvl="2"/>
            <a:r>
              <a:rPr lang="nb-NO" sz="2400" dirty="0"/>
              <a:t>Boligrapport viser tiltak</a:t>
            </a:r>
          </a:p>
          <a:p>
            <a:pPr lvl="2"/>
            <a:r>
              <a:rPr lang="nb-NO" sz="2400" dirty="0"/>
              <a:t>Avtale signeres</a:t>
            </a:r>
          </a:p>
          <a:p>
            <a:endParaRPr lang="nb-NO" sz="2800" dirty="0"/>
          </a:p>
          <a:p>
            <a:r>
              <a:rPr lang="nb-NO" sz="2800" dirty="0"/>
              <a:t>Fra februar 2023</a:t>
            </a:r>
          </a:p>
          <a:p>
            <a:pPr lvl="1"/>
            <a:r>
              <a:rPr lang="nb-NO" sz="2800" dirty="0"/>
              <a:t>Entreprenør avtaler tid for befaring og måltaking av vinduer</a:t>
            </a:r>
          </a:p>
          <a:p>
            <a:pPr lvl="1"/>
            <a:r>
              <a:rPr lang="nb-NO" sz="2800" dirty="0"/>
              <a:t>Leveringstid vinduer antatt 4-6 uker</a:t>
            </a:r>
          </a:p>
          <a:p>
            <a:pPr lvl="1"/>
            <a:r>
              <a:rPr lang="nb-NO" sz="2800" dirty="0"/>
              <a:t>Varsel om faktisk oppstart to uker før</a:t>
            </a:r>
          </a:p>
        </p:txBody>
      </p:sp>
    </p:spTree>
    <p:extLst>
      <p:ext uri="{BB962C8B-B14F-4D97-AF65-F5344CB8AC3E}">
        <p14:creationId xmlns:p14="http://schemas.microsoft.com/office/powerpoint/2010/main" val="1106785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Avtale med huseier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Må gi tilkomst</a:t>
            </a:r>
          </a:p>
          <a:p>
            <a:r>
              <a:rPr lang="nb-NO" sz="2800" dirty="0"/>
              <a:t>Må rydde unna møbler </a:t>
            </a:r>
          </a:p>
          <a:p>
            <a:r>
              <a:rPr lang="nb-NO" sz="2800" dirty="0"/>
              <a:t>Må gi tilgang og betale for strøm</a:t>
            </a:r>
          </a:p>
          <a:p>
            <a:r>
              <a:rPr lang="nb-NO" sz="2800" dirty="0"/>
              <a:t>Kontroll på husdyr</a:t>
            </a:r>
          </a:p>
          <a:p>
            <a:r>
              <a:rPr lang="nb-NO" sz="2800" dirty="0"/>
              <a:t>Eventuelt tap av leieinntekter dekkes ikke</a:t>
            </a:r>
          </a:p>
        </p:txBody>
      </p:sp>
    </p:spTree>
    <p:extLst>
      <p:ext uri="{BB962C8B-B14F-4D97-AF65-F5344CB8AC3E}">
        <p14:creationId xmlns:p14="http://schemas.microsoft.com/office/powerpoint/2010/main" val="29292423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Etter utført tiltak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Ferdigbefaring</a:t>
            </a:r>
          </a:p>
          <a:p>
            <a:r>
              <a:rPr lang="nb-NO" sz="2800" dirty="0"/>
              <a:t>Dokumentasjon</a:t>
            </a:r>
          </a:p>
          <a:p>
            <a:r>
              <a:rPr lang="nb-NO" sz="2800" dirty="0"/>
              <a:t>Huseier overtar</a:t>
            </a:r>
          </a:p>
          <a:p>
            <a:r>
              <a:rPr lang="nb-NO" sz="2800" dirty="0"/>
              <a:t>Huseier står for vedlikehold</a:t>
            </a:r>
          </a:p>
        </p:txBody>
      </p:sp>
    </p:spTree>
    <p:extLst>
      <p:ext uri="{BB962C8B-B14F-4D97-AF65-F5344CB8AC3E}">
        <p14:creationId xmlns:p14="http://schemas.microsoft.com/office/powerpoint/2010/main" val="3014162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Regelverk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T-1442 – Retningslinje for behandling av støy i arealplanlegging</a:t>
            </a:r>
          </a:p>
          <a:p>
            <a:pPr lvl="1"/>
            <a:r>
              <a:rPr lang="nb-NO" sz="2800" dirty="0"/>
              <a:t>Verktøy for planlegging</a:t>
            </a:r>
          </a:p>
          <a:p>
            <a:pPr lvl="1"/>
            <a:r>
              <a:rPr lang="nb-NO" sz="2800" dirty="0"/>
              <a:t>Støyfølsom bebyggelse</a:t>
            </a:r>
          </a:p>
          <a:p>
            <a:pPr lvl="1"/>
            <a:r>
              <a:rPr lang="nb-NO" sz="2800" dirty="0"/>
              <a:t>Støygrenser blir gjeldende gjennom reguleringsbestemmelsene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818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Regelverk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NS 8175 – Lydforhold i bygninger</a:t>
            </a:r>
          </a:p>
          <a:p>
            <a:pPr lvl="1"/>
            <a:r>
              <a:rPr lang="nb-NO" sz="2800" dirty="0"/>
              <a:t>Støy på uteplass – L</a:t>
            </a:r>
            <a:r>
              <a:rPr lang="nb-NO" sz="2800" baseline="-25000" dirty="0"/>
              <a:t>den</a:t>
            </a:r>
            <a:r>
              <a:rPr lang="nb-NO" sz="2800" dirty="0"/>
              <a:t> 55 dB eller lavere </a:t>
            </a:r>
          </a:p>
          <a:p>
            <a:pPr lvl="2"/>
            <a:r>
              <a:rPr lang="nb-NO" sz="2400" dirty="0"/>
              <a:t>Kravet gjelder </a:t>
            </a:r>
            <a:r>
              <a:rPr lang="nb-NO" sz="2400" u="sng" dirty="0"/>
              <a:t>gjennomsnitt</a:t>
            </a:r>
            <a:r>
              <a:rPr lang="nb-NO" sz="2400" dirty="0"/>
              <a:t> for et døgn</a:t>
            </a:r>
          </a:p>
          <a:p>
            <a:pPr lvl="2"/>
            <a:r>
              <a:rPr lang="nb-NO" sz="2400" dirty="0"/>
              <a:t>«Normalt hørende» skal kunne føre en samtale rundt et bord</a:t>
            </a:r>
          </a:p>
          <a:p>
            <a:pPr lvl="2"/>
            <a:r>
              <a:rPr lang="nb-NO" sz="2400" dirty="0"/>
              <a:t>Areal 10-15 m</a:t>
            </a:r>
            <a:r>
              <a:rPr lang="nb-NO" sz="2400" baseline="30000" dirty="0"/>
              <a:t>2</a:t>
            </a:r>
          </a:p>
          <a:p>
            <a:pPr lvl="2"/>
            <a:endParaRPr lang="nb-NO" sz="2400" baseline="30000" dirty="0"/>
          </a:p>
          <a:p>
            <a:pPr lvl="1"/>
            <a:r>
              <a:rPr lang="nb-NO" sz="2800" dirty="0"/>
              <a:t>Innendørs lydnivå – L</a:t>
            </a:r>
            <a:r>
              <a:rPr lang="nb-NO" sz="2800" baseline="-25000" dirty="0"/>
              <a:t>pa,ekv,24h</a:t>
            </a:r>
            <a:r>
              <a:rPr lang="nb-NO" sz="2800" dirty="0"/>
              <a:t> 30 dB eller lavere</a:t>
            </a:r>
          </a:p>
          <a:p>
            <a:pPr lvl="2"/>
            <a:r>
              <a:rPr lang="nb-NO" sz="2400" dirty="0"/>
              <a:t>Kravet gjelder </a:t>
            </a:r>
            <a:r>
              <a:rPr lang="nb-NO" sz="2400" u="sng" dirty="0"/>
              <a:t>gjennomsnitt</a:t>
            </a:r>
            <a:r>
              <a:rPr lang="nb-NO" sz="2400" dirty="0"/>
              <a:t> for et døgn </a:t>
            </a:r>
          </a:p>
          <a:p>
            <a:pPr lvl="2"/>
            <a:r>
              <a:rPr lang="nb-NO" sz="2400" dirty="0"/>
              <a:t>Krav innendørs gjelder ikke fritidsboliger</a:t>
            </a:r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92323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Støyberegninger utendørs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Nordisk beregningsmetode (basert på målinger)</a:t>
            </a:r>
          </a:p>
          <a:p>
            <a:pPr lvl="1"/>
            <a:r>
              <a:rPr lang="nb-NO" sz="2800" dirty="0"/>
              <a:t>Medvind i alle retninger samtidig</a:t>
            </a:r>
          </a:p>
          <a:p>
            <a:pPr lvl="1"/>
            <a:r>
              <a:rPr lang="nb-NO" sz="2800" dirty="0"/>
              <a:t>Med ferdig vegsystem</a:t>
            </a:r>
          </a:p>
          <a:p>
            <a:pPr lvl="1"/>
            <a:r>
              <a:rPr lang="nb-NO" sz="2800" dirty="0"/>
              <a:t>Med fremtidig trafikk (20 år frem i tid)</a:t>
            </a:r>
          </a:p>
          <a:p>
            <a:pPr marL="179388" lvl="1" indent="0">
              <a:buNone/>
            </a:pPr>
            <a:endParaRPr lang="nb-NO" sz="2800" dirty="0"/>
          </a:p>
          <a:p>
            <a:r>
              <a:rPr lang="nb-NO" sz="2800" dirty="0">
                <a:solidFill>
                  <a:schemeClr val="accent1">
                    <a:lumMod val="50000"/>
                  </a:schemeClr>
                </a:solidFill>
              </a:rPr>
              <a:t>Avstand fra veg til bolig</a:t>
            </a:r>
          </a:p>
          <a:p>
            <a:r>
              <a:rPr lang="nb-NO" sz="2800" dirty="0">
                <a:solidFill>
                  <a:schemeClr val="accent1">
                    <a:lumMod val="50000"/>
                  </a:schemeClr>
                </a:solidFill>
              </a:rPr>
              <a:t>Terreng – skjerming</a:t>
            </a:r>
          </a:p>
          <a:p>
            <a:r>
              <a:rPr lang="nb-NO" sz="2800" dirty="0"/>
              <a:t>Stigning på vegen</a:t>
            </a:r>
          </a:p>
          <a:p>
            <a:pPr marL="179388" lvl="1" indent="0">
              <a:buNone/>
            </a:pPr>
            <a:endParaRPr lang="nb-NO" sz="2800" dirty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96207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Støyberegninger utendørs forts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Beskrivelse av lydkilden</a:t>
            </a:r>
          </a:p>
          <a:p>
            <a:pPr lvl="1"/>
            <a:r>
              <a:rPr lang="nb-NO" sz="2800" dirty="0"/>
              <a:t>ÅDT – årsdøgntrafikk – middel av antall kjøretøy</a:t>
            </a:r>
          </a:p>
          <a:p>
            <a:pPr lvl="1"/>
            <a:r>
              <a:rPr lang="nb-NO" sz="2800" dirty="0"/>
              <a:t>Ingen korreksjon for variasjon sommer/vinter</a:t>
            </a:r>
          </a:p>
          <a:p>
            <a:pPr lvl="1"/>
            <a:r>
              <a:rPr lang="nb-NO" sz="2800" dirty="0"/>
              <a:t>Hastighet – skiltet hastighet</a:t>
            </a:r>
          </a:p>
          <a:p>
            <a:pPr lvl="1"/>
            <a:r>
              <a:rPr lang="nb-NO" sz="2800" dirty="0"/>
              <a:t>Andel tunge kjøretøy – over 3,5 tonn</a:t>
            </a:r>
          </a:p>
          <a:p>
            <a:pPr marL="179388" lvl="1" indent="0">
              <a:buNone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478644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Støyberegninger utendørs forts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800" dirty="0"/>
              <a:t>E 39 vest for Lønset</a:t>
            </a:r>
          </a:p>
          <a:p>
            <a:r>
              <a:rPr lang="nb-NO" sz="2800" dirty="0"/>
              <a:t>12300 ÅDT i år 2047 </a:t>
            </a:r>
            <a:r>
              <a:rPr lang="nb-NO" dirty="0"/>
              <a:t>(år 2018-2020 – ÅDT 5600)</a:t>
            </a:r>
            <a:endParaRPr lang="nb-NO" sz="2800" dirty="0"/>
          </a:p>
          <a:p>
            <a:r>
              <a:rPr lang="nb-NO" sz="2800" dirty="0"/>
              <a:t>80 km/t</a:t>
            </a:r>
          </a:p>
          <a:p>
            <a:r>
              <a:rPr lang="nb-NO" sz="2800" dirty="0"/>
              <a:t>10 % tunge kjøretøy</a:t>
            </a:r>
          </a:p>
          <a:p>
            <a:pPr marL="0" indent="0">
              <a:buNone/>
            </a:pPr>
            <a:r>
              <a:rPr lang="nb-NO" sz="2800" dirty="0"/>
              <a:t>E 39 vest for Hjelset</a:t>
            </a:r>
          </a:p>
          <a:p>
            <a:r>
              <a:rPr lang="nb-NO" sz="2800" dirty="0"/>
              <a:t>11700 ÅDT i år 2047 </a:t>
            </a:r>
            <a:r>
              <a:rPr lang="nb-NO" dirty="0"/>
              <a:t>(år 2018-2020 – ÅDT 5200)</a:t>
            </a:r>
            <a:endParaRPr lang="nb-NO" sz="2800" dirty="0"/>
          </a:p>
          <a:p>
            <a:r>
              <a:rPr lang="nb-NO" sz="2800" dirty="0"/>
              <a:t>90 km/t</a:t>
            </a:r>
          </a:p>
          <a:p>
            <a:r>
              <a:rPr lang="nb-NO" sz="2800" dirty="0"/>
              <a:t>10 % tunge kjøretøy</a:t>
            </a:r>
          </a:p>
          <a:p>
            <a:pPr marL="179388" lvl="1" indent="0">
              <a:buNone/>
            </a:pP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119544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Tiltak langs veg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275735"/>
            <a:ext cx="8229600" cy="50513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b-NO" sz="3000" dirty="0"/>
              <a:t>Profil</a:t>
            </a:r>
            <a:r>
              <a:rPr lang="nb-NO" sz="2800" dirty="0"/>
              <a:t> 0-350 Lønset</a:t>
            </a:r>
          </a:p>
          <a:p>
            <a:pPr lvl="1"/>
            <a:r>
              <a:rPr lang="nb-NO" sz="2800" dirty="0"/>
              <a:t>Skjerm mot nord utgår på grunn av liten effekt og stor høyde </a:t>
            </a:r>
          </a:p>
          <a:p>
            <a:pPr lvl="1"/>
            <a:r>
              <a:rPr lang="nb-NO" sz="2800" dirty="0"/>
              <a:t>Betongrekkverk mot sør</a:t>
            </a:r>
          </a:p>
          <a:p>
            <a:pPr marL="0" indent="0">
              <a:buNone/>
            </a:pPr>
            <a:r>
              <a:rPr lang="nb-NO" sz="3000" dirty="0"/>
              <a:t>Profil</a:t>
            </a:r>
            <a:r>
              <a:rPr lang="nb-NO" sz="2800" dirty="0"/>
              <a:t> 800-2400 Ekra-</a:t>
            </a:r>
            <a:r>
              <a:rPr lang="nb-NO" sz="2800" dirty="0" err="1"/>
              <a:t>Sigerset</a:t>
            </a:r>
            <a:endParaRPr lang="nb-NO" sz="2800" dirty="0"/>
          </a:p>
          <a:p>
            <a:pPr lvl="1"/>
            <a:r>
              <a:rPr lang="nb-NO" sz="2800" dirty="0"/>
              <a:t>Betongrekkverk mot sør</a:t>
            </a:r>
          </a:p>
          <a:p>
            <a:pPr marL="0" indent="0">
              <a:buNone/>
            </a:pPr>
            <a:r>
              <a:rPr lang="nb-NO" sz="3000" dirty="0"/>
              <a:t>Profil</a:t>
            </a:r>
            <a:r>
              <a:rPr lang="nb-NO" sz="2800" dirty="0"/>
              <a:t> 6800-7250 </a:t>
            </a:r>
            <a:r>
              <a:rPr lang="nb-NO" sz="2800" dirty="0" err="1"/>
              <a:t>Hagaelva</a:t>
            </a:r>
            <a:r>
              <a:rPr lang="nb-NO" sz="2800" dirty="0"/>
              <a:t> mot øst</a:t>
            </a:r>
          </a:p>
          <a:p>
            <a:pPr lvl="1"/>
            <a:r>
              <a:rPr lang="nb-NO" sz="2800" dirty="0"/>
              <a:t>Betongrekkverk mot sør</a:t>
            </a:r>
          </a:p>
          <a:p>
            <a:pPr marL="0" indent="0">
              <a:buNone/>
            </a:pPr>
            <a:r>
              <a:rPr lang="nb-NO" sz="3000" dirty="0"/>
              <a:t>Profil</a:t>
            </a:r>
            <a:r>
              <a:rPr lang="nb-NO" sz="2800" dirty="0"/>
              <a:t> 7650-8050 </a:t>
            </a:r>
            <a:r>
              <a:rPr lang="nb-NO" sz="2800" dirty="0" err="1"/>
              <a:t>Thuevegen</a:t>
            </a:r>
            <a:endParaRPr lang="nb-NO" sz="2800" dirty="0"/>
          </a:p>
          <a:p>
            <a:pPr lvl="1"/>
            <a:r>
              <a:rPr lang="nb-NO" sz="2800" dirty="0"/>
              <a:t>Voll mot sør</a:t>
            </a:r>
          </a:p>
          <a:p>
            <a:pPr marL="0" indent="0">
              <a:buNone/>
            </a:pPr>
            <a:r>
              <a:rPr lang="nb-NO" sz="3000" dirty="0"/>
              <a:t>Profil</a:t>
            </a:r>
            <a:r>
              <a:rPr lang="nb-NO" sz="2800" dirty="0"/>
              <a:t> 8150-8700 </a:t>
            </a:r>
            <a:r>
              <a:rPr lang="nb-NO" sz="2800" dirty="0" err="1"/>
              <a:t>Øverbygda</a:t>
            </a:r>
            <a:endParaRPr lang="nb-NO" sz="2800" dirty="0"/>
          </a:p>
          <a:p>
            <a:pPr lvl="1"/>
            <a:r>
              <a:rPr lang="nb-NO" sz="2800" dirty="0"/>
              <a:t>Skjerm mot nord utgår på grunn av liten effekt og stor høyde </a:t>
            </a:r>
          </a:p>
          <a:p>
            <a:endParaRPr lang="nb-NO" sz="2800" dirty="0"/>
          </a:p>
          <a:p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942459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Støyberegninger innendørs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Håndbok 47 - SINTEF</a:t>
            </a:r>
          </a:p>
          <a:p>
            <a:pPr lvl="1"/>
            <a:r>
              <a:rPr lang="nb-NO" sz="2800" dirty="0"/>
              <a:t>Type vegg / vindu / ventil</a:t>
            </a:r>
          </a:p>
          <a:p>
            <a:pPr lvl="1"/>
            <a:r>
              <a:rPr lang="nb-NO" sz="2800" dirty="0"/>
              <a:t>Størrelse på rom</a:t>
            </a:r>
          </a:p>
          <a:p>
            <a:pPr lvl="1"/>
            <a:r>
              <a:rPr lang="nb-NO" sz="2800" dirty="0"/>
              <a:t>Likt utendørs lydnivå kan gi ulikt innendørs lydnivå</a:t>
            </a:r>
          </a:p>
          <a:p>
            <a:pPr lvl="1"/>
            <a:endParaRPr lang="nb-NO" sz="2800" dirty="0"/>
          </a:p>
          <a:p>
            <a:r>
              <a:rPr lang="nb-NO" sz="2800" dirty="0"/>
              <a:t>Boligrapport for hver bolig</a:t>
            </a:r>
          </a:p>
          <a:p>
            <a:pPr lvl="1"/>
            <a:r>
              <a:rPr lang="nb-NO" sz="2800" dirty="0"/>
              <a:t>Beregnet lydnivå ute og inne</a:t>
            </a:r>
          </a:p>
          <a:p>
            <a:pPr lvl="1"/>
            <a:r>
              <a:rPr lang="nb-NO" sz="2800" dirty="0"/>
              <a:t>Forslag tiltak på bolig</a:t>
            </a:r>
          </a:p>
          <a:p>
            <a:pPr lvl="1"/>
            <a:r>
              <a:rPr lang="nb-NO" sz="2800" dirty="0"/>
              <a:t>Forslag tiltak på uteplass</a:t>
            </a:r>
          </a:p>
        </p:txBody>
      </p:sp>
    </p:spTree>
    <p:extLst>
      <p:ext uri="{BB962C8B-B14F-4D97-AF65-F5344CB8AC3E}">
        <p14:creationId xmlns:p14="http://schemas.microsoft.com/office/powerpoint/2010/main" val="3810106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dirty="0"/>
              <a:t>Støytiltak ved boliger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nb-NO" sz="2800" dirty="0"/>
              <a:t>Ventiler og avtrekk</a:t>
            </a:r>
          </a:p>
          <a:p>
            <a:r>
              <a:rPr lang="nb-NO" sz="2800" dirty="0"/>
              <a:t>Vinduer – lik som eksisterende</a:t>
            </a:r>
          </a:p>
          <a:p>
            <a:r>
              <a:rPr lang="nb-NO" sz="2800" dirty="0"/>
              <a:t>Balansert ventilasjon</a:t>
            </a:r>
          </a:p>
          <a:p>
            <a:r>
              <a:rPr lang="nb-NO" sz="2800" dirty="0"/>
              <a:t>Isolering av vegg/tak innvendig eller utvendig</a:t>
            </a:r>
          </a:p>
          <a:p>
            <a:endParaRPr lang="nb-NO" sz="2800" dirty="0"/>
          </a:p>
          <a:p>
            <a:r>
              <a:rPr lang="nb-NO" sz="2800" dirty="0"/>
              <a:t>Uteplass</a:t>
            </a:r>
          </a:p>
          <a:p>
            <a:pPr lvl="1"/>
            <a:r>
              <a:rPr lang="nb-NO" sz="2800" dirty="0"/>
              <a:t>Eksisterende uteplass – 1 stk. pr boenhet</a:t>
            </a:r>
          </a:p>
          <a:p>
            <a:pPr lvl="1"/>
            <a:r>
              <a:rPr lang="nb-NO" sz="2800" dirty="0"/>
              <a:t>Beregning ved +1,5 m høyde (sittende person)</a:t>
            </a:r>
          </a:p>
          <a:p>
            <a:pPr lvl="1"/>
            <a:r>
              <a:rPr lang="nb-NO" sz="2800" dirty="0"/>
              <a:t>Areal 10-15 m</a:t>
            </a:r>
            <a:r>
              <a:rPr lang="nb-NO" sz="2800" baseline="30000" dirty="0"/>
              <a:t>2</a:t>
            </a:r>
            <a:endParaRPr lang="nb-NO" sz="2800" dirty="0"/>
          </a:p>
        </p:txBody>
      </p:sp>
    </p:spTree>
    <p:extLst>
      <p:ext uri="{BB962C8B-B14F-4D97-AF65-F5344CB8AC3E}">
        <p14:creationId xmlns:p14="http://schemas.microsoft.com/office/powerpoint/2010/main" val="286676315"/>
      </p:ext>
    </p:extLst>
  </p:cSld>
  <p:clrMapOvr>
    <a:masterClrMapping/>
  </p:clrMapOvr>
</p:sld>
</file>

<file path=ppt/theme/theme1.xml><?xml version="1.0" encoding="utf-8"?>
<a:theme xmlns:a="http://schemas.openxmlformats.org/drawingml/2006/main" name="MCPowr1">
  <a:themeElements>
    <a:clrScheme name="Egendefinert 4">
      <a:dk1>
        <a:srgbClr val="3C3C3B"/>
      </a:dk1>
      <a:lt1>
        <a:sysClr val="window" lastClr="FFFFFF"/>
      </a:lt1>
      <a:dk2>
        <a:srgbClr val="8D8E8D"/>
      </a:dk2>
      <a:lt2>
        <a:srgbClr val="EEECE1"/>
      </a:lt2>
      <a:accent1>
        <a:srgbClr val="8D8E8D"/>
      </a:accent1>
      <a:accent2>
        <a:srgbClr val="F7AD20"/>
      </a:accent2>
      <a:accent3>
        <a:srgbClr val="212121"/>
      </a:accent3>
      <a:accent4>
        <a:srgbClr val="B3B3B3"/>
      </a:accent4>
      <a:accent5>
        <a:srgbClr val="008AD4"/>
      </a:accent5>
      <a:accent6>
        <a:srgbClr val="78BCD6"/>
      </a:accent6>
      <a:hlink>
        <a:srgbClr val="F7AD20"/>
      </a:hlink>
      <a:folHlink>
        <a:srgbClr val="B3B3B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MCPowr1</Template>
  <TotalTime>337</TotalTime>
  <Words>454</Words>
  <Application>Microsoft Office PowerPoint</Application>
  <PresentationFormat>On-screen Show (4:3)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Gill Sans</vt:lpstr>
      <vt:lpstr>Wingdings</vt:lpstr>
      <vt:lpstr>MCPowr1</vt:lpstr>
      <vt:lpstr>E 39 Lønset-Hjelset </vt:lpstr>
      <vt:lpstr>Regelverk</vt:lpstr>
      <vt:lpstr>Regelverk</vt:lpstr>
      <vt:lpstr>Støyberegninger utendørs</vt:lpstr>
      <vt:lpstr>Støyberegninger utendørs forts</vt:lpstr>
      <vt:lpstr>Støyberegninger utendørs forts</vt:lpstr>
      <vt:lpstr>Tiltak langs veg</vt:lpstr>
      <vt:lpstr>Støyberegninger innendørs</vt:lpstr>
      <vt:lpstr>Støytiltak ved boliger</vt:lpstr>
      <vt:lpstr>Fremdrift entreprenør</vt:lpstr>
      <vt:lpstr>Fremdrift huseier</vt:lpstr>
      <vt:lpstr>Avtale med huseier</vt:lpstr>
      <vt:lpstr>Etter utført tiltak</vt:lpstr>
    </vt:vector>
  </TitlesOfParts>
  <Company>Multiconsult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Vrangum, Marianne</dc:creator>
  <cp:lastModifiedBy>Pedersen, Nils</cp:lastModifiedBy>
  <cp:revision>38</cp:revision>
  <cp:lastPrinted>2012-09-24T12:12:00Z</cp:lastPrinted>
  <dcterms:created xsi:type="dcterms:W3CDTF">2016-09-23T08:37:38Z</dcterms:created>
  <dcterms:modified xsi:type="dcterms:W3CDTF">2022-09-06T08:08:21Z</dcterms:modified>
</cp:coreProperties>
</file>