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7C05-C9CB-4301-A79E-E2CC40B99804}" type="datetimeFigureOut">
              <a:rPr lang="nb-NO" smtClean="0"/>
              <a:t>17.02.2016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2760B-67CF-47F2-BD90-301CB636E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314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E9CDE-871D-4736-90AA-6B38E3E683C1}" type="datetimeFigureOut">
              <a:rPr lang="nb-NO" smtClean="0"/>
              <a:t>17.02.2016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0A8F8-DE54-4687-87A5-A2C4E405A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023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57F60-F56B-4D8B-9F8A-AD565C233AC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763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/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258950" y="6328393"/>
            <a:ext cx="1033021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380175" cy="35147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  <p:sp>
        <p:nvSpPr>
          <p:cNvPr id="1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3A4B37F-46F4-4EAA-87BA-F8A79AC024D0}" type="datetime1">
              <a:rPr lang="nb-NO" smtClean="0"/>
              <a:t>17.02.2016</a:t>
            </a:fld>
            <a:endParaRPr lang="nb-NO"/>
          </a:p>
        </p:txBody>
      </p:sp>
      <p:sp>
        <p:nvSpPr>
          <p:cNvPr id="11" name="Tittel 3"/>
          <p:cNvSpPr>
            <a:spLocks noGrp="1"/>
          </p:cNvSpPr>
          <p:nvPr>
            <p:ph type="ctrTitle"/>
          </p:nvPr>
        </p:nvSpPr>
        <p:spPr>
          <a:xfrm>
            <a:off x="1627151" y="2348880"/>
            <a:ext cx="7205077" cy="165618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sz="3600" smtClean="0"/>
              <a:t>Klikk for å redigere tittelstil</a:t>
            </a:r>
            <a:endParaRPr lang="nb-NO" sz="3600" dirty="0"/>
          </a:p>
        </p:txBody>
      </p:sp>
      <p:sp>
        <p:nvSpPr>
          <p:cNvPr id="17" name="Undertittel 4"/>
          <p:cNvSpPr>
            <a:spLocks noGrp="1"/>
          </p:cNvSpPr>
          <p:nvPr>
            <p:ph type="subTitle" idx="1"/>
          </p:nvPr>
        </p:nvSpPr>
        <p:spPr>
          <a:xfrm>
            <a:off x="1619672" y="4293096"/>
            <a:ext cx="7204788" cy="108012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z="2400" smtClean="0"/>
              <a:t>Klikk for å redigere undertittelstil i malen</a:t>
            </a:r>
            <a:endParaRPr lang="nb-NO" sz="2400" dirty="0"/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90911593-C7E8-4471-A7B1-9AE70FEBD4C4}" type="datetime1">
              <a:rPr lang="nb-NO" smtClean="0"/>
              <a:t>17.02.2016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17.02.2016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94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F7E51D25-2D1C-4D66-85F3-514C135BDB23}" type="datetime1">
              <a:rPr lang="nb-NO" smtClean="0"/>
              <a:t>17.02.2016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m/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12" hasCustomPrompt="1"/>
          </p:nvPr>
        </p:nvSpPr>
        <p:spPr>
          <a:xfrm>
            <a:off x="253128" y="2480626"/>
            <a:ext cx="8606250" cy="4136062"/>
          </a:xfrm>
          <a:noFill/>
        </p:spPr>
        <p:txBody>
          <a:bodyPr tIns="1644764"/>
          <a:lstStyle>
            <a:lvl1pPr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8" y="1993709"/>
            <a:ext cx="1042388" cy="172125"/>
          </a:xfrm>
        </p:spPr>
        <p:txBody>
          <a:bodyPr/>
          <a:lstStyle>
            <a:lvl1pPr>
              <a:defRPr spc="80" baseline="0"/>
            </a:lvl1pPr>
          </a:lstStyle>
          <a:p>
            <a:fld id="{60A48F1C-522E-4A41-B1B3-96FEDF9F2F56}" type="datetime1">
              <a:rPr lang="nb-NO" smtClean="0"/>
              <a:t>17.02.2016</a:t>
            </a:fld>
            <a:endParaRPr lang="nb-NO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7664" y="1995359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161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m/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56" y="2479826"/>
            <a:ext cx="8606105" cy="4135442"/>
          </a:xfrm>
          <a:prstGeom prst="rect">
            <a:avLst/>
          </a:prstGeom>
        </p:spPr>
      </p:pic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6" y="1993709"/>
            <a:ext cx="1042389" cy="172125"/>
          </a:xfrm>
        </p:spPr>
        <p:txBody>
          <a:bodyPr/>
          <a:lstStyle>
            <a:lvl1pPr>
              <a:defRPr spc="80" baseline="0"/>
            </a:lvl1pPr>
          </a:lstStyle>
          <a:p>
            <a:fld id="{B868A18E-ABBF-489E-9BEA-797D7BE41482}" type="datetime1">
              <a:rPr lang="nb-NO" smtClean="0"/>
              <a:t>17.02.2016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7664" y="1993202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innhold 2"/>
          <p:cNvSpPr>
            <a:spLocks noGrp="1"/>
          </p:cNvSpPr>
          <p:nvPr>
            <p:ph idx="1"/>
          </p:nvPr>
        </p:nvSpPr>
        <p:spPr>
          <a:xfrm>
            <a:off x="1273621" y="1777857"/>
            <a:ext cx="4018334" cy="42938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14713892-423A-49D0-929B-39501BE10504}" type="datetime1">
              <a:rPr lang="nb-NO" smtClean="0"/>
              <a:t>17.02.2016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1273621" y="1777988"/>
            <a:ext cx="3802349" cy="42938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443821D6-DD13-4145-8713-7C86E650C51E}" type="datetime1">
              <a:rPr lang="nb-NO" smtClean="0"/>
              <a:t>17.02.2016</a:t>
            </a:fld>
            <a:endParaRPr lang="nb-NO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928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bilde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8"/>
          </p:nvPr>
        </p:nvSpPr>
        <p:spPr>
          <a:xfrm>
            <a:off x="259155" y="1834333"/>
            <a:ext cx="5219094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9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0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1DCE7449-E254-45A3-9DFD-0176685AD21A}" type="datetime1">
              <a:rPr lang="nb-NO" smtClean="0"/>
              <a:t>17.02.2016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283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, nav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504" y="1701208"/>
            <a:ext cx="5262926" cy="1727792"/>
          </a:xfrm>
        </p:spPr>
        <p:txBody>
          <a:bodyPr wrap="square">
            <a:no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230504" y="3429001"/>
            <a:ext cx="5262926" cy="354711"/>
          </a:xfrm>
        </p:spPr>
        <p:txBody>
          <a:bodyPr>
            <a:normAutofit/>
          </a:bodyPr>
          <a:lstStyle>
            <a:lvl1pPr marL="0" indent="0" algn="r">
              <a:buNone/>
              <a:defRPr sz="17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4" name="Rektangel 3"/>
          <p:cNvSpPr/>
          <p:nvPr/>
        </p:nvSpPr>
        <p:spPr>
          <a:xfrm>
            <a:off x="180276" y="477356"/>
            <a:ext cx="935941" cy="107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/>
            <a:endParaRPr lang="en-GB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A6B13A42-9EF7-4E54-A2B7-6E707EF52DF2}" type="datetime1">
              <a:rPr lang="nb-NO" smtClean="0"/>
              <a:t>17.02.2016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897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1275281" y="1065656"/>
            <a:ext cx="6999085" cy="46828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252270" y="1834333"/>
            <a:ext cx="8631873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0121AA43-7CF6-4F98-AC58-AF06E51C495D}" type="datetime1">
              <a:rPr lang="nb-NO" smtClean="0"/>
              <a:t>17.02.2016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/>
          <p:cNvSpPr/>
          <p:nvPr userDrawn="1"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/>
        </p:nvSpPr>
        <p:spPr>
          <a:xfrm>
            <a:off x="258950" y="6328393"/>
            <a:ext cx="1025822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75281" y="1058555"/>
            <a:ext cx="6999085" cy="4691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73622" y="1777858"/>
            <a:ext cx="7000745" cy="42938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5B991113-9BB6-47E7-9E98-FB4BCFE343FB}" type="datetime1">
              <a:rPr lang="nb-NO" smtClean="0"/>
              <a:t>17.02.2016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"/>
            <a:ext cx="1014810" cy="13987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035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394" indent="-302394" algn="l" defTabSz="914035" rtl="0" eaLnBrk="1" latinLnBrk="0" hangingPunct="1">
        <a:spcBef>
          <a:spcPts val="432"/>
        </a:spcBef>
        <a:buClr>
          <a:srgbClr val="ED9300"/>
        </a:buClr>
        <a:buFont typeface="Arial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6907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94052" indent="-191925" algn="l" defTabSz="914035" rtl="0" eaLnBrk="1" latinLnBrk="0" hangingPunct="1">
        <a:spcBef>
          <a:spcPts val="432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4511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97294" indent="-252181" algn="l" defTabSz="914035" rtl="0" eaLnBrk="1" latinLnBrk="0" hangingPunct="1">
        <a:spcBef>
          <a:spcPts val="432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94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12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8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46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35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2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9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3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47863" y="1700808"/>
            <a:ext cx="5796137" cy="5845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400" b="1" dirty="0"/>
              <a:t>Konsekvens og tapspotensial </a:t>
            </a:r>
          </a:p>
          <a:p>
            <a:pPr marL="0" indent="0">
              <a:buNone/>
            </a:pPr>
            <a:r>
              <a:rPr lang="nb-NO" sz="1200" dirty="0" smtClean="0"/>
              <a:t>15 dagers fravær, nær ved å miste lillefinger. 3 gradsforbrenning på underarm og fremside legg.  Mest sannsynlig tapspotensial: fravær inn til 10 dager.</a:t>
            </a:r>
          </a:p>
          <a:p>
            <a:pPr marL="0" indent="0">
              <a:buNone/>
            </a:pPr>
            <a:endParaRPr lang="nb-NO" sz="800" b="1" dirty="0" smtClean="0"/>
          </a:p>
          <a:p>
            <a:pPr marL="0" indent="0">
              <a:buNone/>
            </a:pPr>
            <a:r>
              <a:rPr lang="nb-NO" sz="1400" b="1" dirty="0" smtClean="0"/>
              <a:t>Direkte </a:t>
            </a:r>
            <a:r>
              <a:rPr lang="nb-NO" sz="1400" b="1" dirty="0"/>
              <a:t>årsaker </a:t>
            </a:r>
          </a:p>
          <a:p>
            <a:pPr marL="0" indent="0">
              <a:buNone/>
            </a:pPr>
            <a:r>
              <a:rPr lang="nb-NO" sz="1200" dirty="0" smtClean="0"/>
              <a:t>Uhensiktsmessig verktøy . Kum ikke sikret</a:t>
            </a:r>
            <a:r>
              <a:rPr lang="nb-NO" sz="1200" dirty="0"/>
              <a:t>. </a:t>
            </a:r>
            <a:r>
              <a:rPr lang="nb-NO" sz="1200" dirty="0" smtClean="0"/>
              <a:t>Ikke </a:t>
            </a:r>
            <a:r>
              <a:rPr lang="nb-NO" sz="1200" dirty="0"/>
              <a:t>arbeidsbukse (krav på anlegget). </a:t>
            </a:r>
            <a:endParaRPr lang="nb-NO" sz="1200" dirty="0" smtClean="0"/>
          </a:p>
          <a:p>
            <a:pPr marL="0" indent="0">
              <a:buNone/>
            </a:pPr>
            <a:endParaRPr lang="nb-NO" sz="800" b="1" dirty="0" smtClean="0"/>
          </a:p>
          <a:p>
            <a:pPr marL="0" indent="0">
              <a:buNone/>
            </a:pPr>
            <a:r>
              <a:rPr lang="nb-NO" sz="1400" b="1" dirty="0" smtClean="0"/>
              <a:t>Bakenforliggende </a:t>
            </a:r>
            <a:r>
              <a:rPr lang="nb-NO" sz="1400" b="1" dirty="0"/>
              <a:t>årsaker </a:t>
            </a:r>
          </a:p>
          <a:p>
            <a:r>
              <a:rPr lang="nb-NO" sz="1200" dirty="0" smtClean="0"/>
              <a:t>Manglet opplæring i utførelse av jobb (sjåfør utførte hjelpearbeid)</a:t>
            </a:r>
          </a:p>
          <a:p>
            <a:r>
              <a:rPr lang="nb-NO" sz="1200" dirty="0" smtClean="0"/>
              <a:t>Førstehjelp ikke utført på skadested</a:t>
            </a:r>
          </a:p>
          <a:p>
            <a:pPr marL="0" indent="0">
              <a:buNone/>
            </a:pPr>
            <a:endParaRPr lang="nb-NO" sz="800" dirty="0" smtClean="0"/>
          </a:p>
          <a:p>
            <a:pPr marL="0" indent="0">
              <a:buNone/>
            </a:pPr>
            <a:r>
              <a:rPr lang="nb-NO" sz="1400" b="1" dirty="0" smtClean="0"/>
              <a:t>Læring </a:t>
            </a:r>
            <a:r>
              <a:rPr lang="nb-NO" sz="1400" b="1" dirty="0"/>
              <a:t>og tiltak </a:t>
            </a:r>
            <a:r>
              <a:rPr lang="nb-NO" sz="1400" b="1" dirty="0" smtClean="0"/>
              <a:t>Entreprenør </a:t>
            </a:r>
          </a:p>
          <a:p>
            <a:r>
              <a:rPr lang="nb-NO" sz="1200" dirty="0" smtClean="0"/>
              <a:t>Krav til heldekkende vernetøy og avkjølende gel</a:t>
            </a:r>
          </a:p>
          <a:p>
            <a:r>
              <a:rPr lang="nb-NO" sz="1200" dirty="0" smtClean="0"/>
              <a:t>Bedre oppfølging og kontroll av </a:t>
            </a:r>
            <a:r>
              <a:rPr lang="nb-NO" sz="1200" dirty="0" smtClean="0"/>
              <a:t>underentreprenør/-leverandør</a:t>
            </a:r>
            <a:endParaRPr lang="nb-NO" sz="1200" dirty="0" smtClean="0"/>
          </a:p>
          <a:p>
            <a:r>
              <a:rPr lang="nb-NO" sz="1200" dirty="0" smtClean="0"/>
              <a:t>Førstehjelpsopplæring og repetisjon er viktig</a:t>
            </a:r>
          </a:p>
          <a:p>
            <a:pPr marL="0" indent="0">
              <a:buNone/>
            </a:pPr>
            <a:endParaRPr lang="nb-NO" sz="800" dirty="0" smtClean="0"/>
          </a:p>
          <a:p>
            <a:pPr marL="0" indent="0">
              <a:buNone/>
            </a:pPr>
            <a:r>
              <a:rPr lang="nb-NO" sz="1400" b="1" dirty="0" smtClean="0"/>
              <a:t>Læring </a:t>
            </a:r>
            <a:r>
              <a:rPr lang="nb-NO" sz="1400" b="1" dirty="0"/>
              <a:t>og </a:t>
            </a:r>
            <a:r>
              <a:rPr lang="nb-NO" sz="1400" b="1" dirty="0" smtClean="0"/>
              <a:t>tiltak Byggherre</a:t>
            </a:r>
            <a:endParaRPr lang="nb-NO" sz="1400" b="1" dirty="0"/>
          </a:p>
          <a:p>
            <a:r>
              <a:rPr lang="nb-NO" sz="1200" dirty="0" smtClean="0"/>
              <a:t>Vurdere etatskrav </a:t>
            </a:r>
            <a:r>
              <a:rPr lang="nb-NO" sz="1200" dirty="0" err="1" smtClean="0"/>
              <a:t>mht</a:t>
            </a:r>
            <a:r>
              <a:rPr lang="nb-NO" sz="1200" dirty="0" smtClean="0"/>
              <a:t> heldekkende vernetøy ved asfaltlegging</a:t>
            </a:r>
          </a:p>
          <a:p>
            <a:r>
              <a:rPr lang="nb-NO" sz="1200" dirty="0" smtClean="0"/>
              <a:t>Stikkprøvekontroll av førstehjelpsopplæring </a:t>
            </a:r>
          </a:p>
          <a:p>
            <a:endParaRPr lang="nb-NO" sz="15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259632" y="692696"/>
            <a:ext cx="7329169" cy="713771"/>
          </a:xfrm>
        </p:spPr>
        <p:txBody>
          <a:bodyPr>
            <a:noAutofit/>
          </a:bodyPr>
          <a:lstStyle/>
          <a:p>
            <a:r>
              <a:rPr lang="nb-NO" sz="1800" b="1" dirty="0" smtClean="0">
                <a:solidFill>
                  <a:schemeClr val="tx2"/>
                </a:solidFill>
              </a:rPr>
              <a:t>Læring av personskade– 3.gradsforbrenning </a:t>
            </a:r>
          </a:p>
          <a:p>
            <a:r>
              <a:rPr lang="nb-NO" sz="1800" b="1" dirty="0" smtClean="0">
                <a:solidFill>
                  <a:schemeClr val="tx1"/>
                </a:solidFill>
              </a:rPr>
              <a:t>Asfaltsjåfør snublet i kum på nylagt asfalt</a:t>
            </a:r>
            <a:endParaRPr lang="nb-NO" sz="180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b-NO" dirty="0" smtClean="0"/>
              <a:t>Synergi 212239</a:t>
            </a:r>
            <a:endParaRPr lang="nb-NO" dirty="0"/>
          </a:p>
        </p:txBody>
      </p:sp>
      <p:sp>
        <p:nvSpPr>
          <p:cNvPr id="7" name="Rektangel 6"/>
          <p:cNvSpPr/>
          <p:nvPr/>
        </p:nvSpPr>
        <p:spPr>
          <a:xfrm>
            <a:off x="6515879" y="2205149"/>
            <a:ext cx="2231860" cy="923116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9" t="4535" r="36025" b="8211"/>
          <a:stretch/>
        </p:blipFill>
        <p:spPr bwMode="auto">
          <a:xfrm>
            <a:off x="78131" y="1712676"/>
            <a:ext cx="302433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7" y="1726759"/>
            <a:ext cx="1740415" cy="301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586" y="1712676"/>
            <a:ext cx="1370386" cy="301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42290" y="4755493"/>
            <a:ext cx="23004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Foto: Statens vegvesen</a:t>
            </a:r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17037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VV">
      <a:dk1>
        <a:sysClr val="windowText" lastClr="000000"/>
      </a:dk1>
      <a:lt1>
        <a:sysClr val="window" lastClr="FFFFFF"/>
      </a:lt1>
      <a:dk2>
        <a:srgbClr val="ED9300"/>
      </a:dk2>
      <a:lt2>
        <a:srgbClr val="E1E1E1"/>
      </a:lt2>
      <a:accent1>
        <a:srgbClr val="ED9300"/>
      </a:accent1>
      <a:accent2>
        <a:srgbClr val="3F505A"/>
      </a:accent2>
      <a:accent3>
        <a:srgbClr val="DADADA"/>
      </a:accent3>
      <a:accent4>
        <a:srgbClr val="58B02C"/>
      </a:accent4>
      <a:accent5>
        <a:srgbClr val="75450B"/>
      </a:accent5>
      <a:accent6>
        <a:srgbClr val="1F282D"/>
      </a:accent6>
      <a:hlink>
        <a:srgbClr val="0000FF"/>
      </a:hlink>
      <a:folHlink>
        <a:srgbClr val="800080"/>
      </a:folHlink>
    </a:clrScheme>
    <a:fontScheme name="Custom 1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 Statens vegvesen liggende standard norsk.potx [Skrivebeskyttet]" id="{3E198112-B1E4-44BC-8C3E-1CA4DA7E830E}" vid="{29E3B4CA-6E79-4609-AB97-F34C0014226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Statens vegvesen liggende standard norsk</Template>
  <TotalTime>74</TotalTime>
  <Words>122</Words>
  <Application>Microsoft Office PowerPoint</Application>
  <PresentationFormat>Skjermfremvisning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 Unicode</vt:lpstr>
      <vt:lpstr>blank</vt:lpstr>
      <vt:lpstr>PowerPoint-presentasjon</vt:lpstr>
    </vt:vector>
  </TitlesOfParts>
  <Company>Statens vegvesen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Ulfseth Bente</dc:creator>
  <cp:lastModifiedBy>Ulfseth Bente</cp:lastModifiedBy>
  <cp:revision>10</cp:revision>
  <dcterms:created xsi:type="dcterms:W3CDTF">2015-11-04T13:41:12Z</dcterms:created>
  <dcterms:modified xsi:type="dcterms:W3CDTF">2016-02-17T08:53:22Z</dcterms:modified>
</cp:coreProperties>
</file>