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116" d="100"/>
          <a:sy n="116" d="100"/>
        </p:scale>
        <p:origin x="127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-343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C7C05-C9CB-4301-A79E-E2CC40B99804}" type="datetimeFigureOut">
              <a:rPr lang="nb-NO" smtClean="0"/>
              <a:t>11.12.2015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2760B-67CF-47F2-BD90-301CB636EA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3145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E9CDE-871D-4736-90AA-6B38E3E683C1}" type="datetimeFigureOut">
              <a:rPr lang="nb-NO" smtClean="0"/>
              <a:t>11.12.2015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0A8F8-DE54-4687-87A5-A2C4E405A8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023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57F60-F56B-4D8B-9F8A-AD565C233AC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53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Rektangel 14"/>
          <p:cNvSpPr/>
          <p:nvPr/>
        </p:nvSpPr>
        <p:spPr>
          <a:xfrm>
            <a:off x="258950" y="6328393"/>
            <a:ext cx="1033021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80175" cy="35147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3A4B37F-46F4-4EAA-87BA-F8A79AC024D0}" type="datetime1">
              <a:rPr lang="nb-NO" smtClean="0"/>
              <a:t>11.12.2015</a:t>
            </a:fld>
            <a:endParaRPr lang="nb-NO"/>
          </a:p>
        </p:txBody>
      </p:sp>
      <p:sp>
        <p:nvSpPr>
          <p:cNvPr id="11" name="Tittel 3"/>
          <p:cNvSpPr>
            <a:spLocks noGrp="1"/>
          </p:cNvSpPr>
          <p:nvPr>
            <p:ph type="ctrTitle"/>
          </p:nvPr>
        </p:nvSpPr>
        <p:spPr>
          <a:xfrm>
            <a:off x="1627151" y="2348880"/>
            <a:ext cx="7205077" cy="165618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z="3600" smtClean="0"/>
              <a:t>Klikk for å redigere tittelstil</a:t>
            </a:r>
            <a:endParaRPr lang="nb-NO" sz="3600" dirty="0"/>
          </a:p>
        </p:txBody>
      </p:sp>
      <p:sp>
        <p:nvSpPr>
          <p:cNvPr id="17" name="Undertittel 4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7204788" cy="108012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nb-NO" sz="2400" smtClean="0"/>
              <a:t>Klikk for å redigere undertittelstil i malen</a:t>
            </a:r>
            <a:endParaRPr lang="nb-NO" sz="2400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90911593-C7E8-4471-A7B1-9AE70FEBD4C4}" type="datetime1">
              <a:rPr lang="nb-NO" smtClean="0"/>
              <a:t>11.12.2015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4132" y="6384922"/>
            <a:ext cx="7246080" cy="172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62CCA688-0196-4668-938E-5AB69FE9DEDA}" type="datetimeFigureOut">
              <a:rPr lang="nb-NO" smtClean="0"/>
              <a:t>11.12.2015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764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F7E51D25-2D1C-4D66-85F3-514C135BDB23}" type="datetime1">
              <a:rPr lang="nb-NO" smtClean="0"/>
              <a:t>11.12.2015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15" name="Plassholder for bilde 14"/>
          <p:cNvSpPr>
            <a:spLocks noGrp="1"/>
          </p:cNvSpPr>
          <p:nvPr>
            <p:ph type="pic" sz="quarter" idx="12" hasCustomPrompt="1"/>
          </p:nvPr>
        </p:nvSpPr>
        <p:spPr>
          <a:xfrm>
            <a:off x="253128" y="2480626"/>
            <a:ext cx="8606250" cy="4136062"/>
          </a:xfrm>
          <a:noFill/>
        </p:spPr>
        <p:txBody>
          <a:bodyPr tIns="1644764"/>
          <a:lstStyle>
            <a:lvl1pPr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8" y="1993709"/>
            <a:ext cx="1042388" cy="172125"/>
          </a:xfrm>
        </p:spPr>
        <p:txBody>
          <a:bodyPr/>
          <a:lstStyle>
            <a:lvl1pPr>
              <a:defRPr spc="80" baseline="0"/>
            </a:lvl1pPr>
          </a:lstStyle>
          <a:p>
            <a:fld id="{60A48F1C-522E-4A41-B1B3-96FEDF9F2F56}" type="datetime1">
              <a:rPr lang="nb-NO" smtClean="0"/>
              <a:t>11.12.2015</a:t>
            </a:fld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5359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rside m/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1295775" y="1951083"/>
            <a:ext cx="7558687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253126" y="1948926"/>
            <a:ext cx="1043819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36470" y="1380605"/>
            <a:ext cx="5870848" cy="502024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36468" y="1099100"/>
            <a:ext cx="5870846" cy="339502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ED9300"/>
                </a:solidFill>
              </a:defRPr>
            </a:lvl1pPr>
            <a:lvl2pPr marL="457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-5421"/>
            <a:ext cx="1508763" cy="882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21"/>
            <a:ext cx="1354458" cy="1808801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" y="2479826"/>
            <a:ext cx="8606105" cy="4135442"/>
          </a:xfrm>
          <a:prstGeom prst="rect">
            <a:avLst/>
          </a:prstGeom>
        </p:spPr>
      </p:pic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253126" y="1993709"/>
            <a:ext cx="1042389" cy="172125"/>
          </a:xfrm>
        </p:spPr>
        <p:txBody>
          <a:bodyPr/>
          <a:lstStyle>
            <a:lvl1pPr>
              <a:defRPr spc="80" baseline="0"/>
            </a:lvl1pPr>
          </a:lstStyle>
          <a:p>
            <a:fld id="{B868A18E-ABBF-489E-9BEA-797D7BE41482}" type="datetime1">
              <a:rPr lang="nb-NO" smtClean="0"/>
              <a:t>11.12.2015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47664" y="1993202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innhold 2"/>
          <p:cNvSpPr>
            <a:spLocks noGrp="1"/>
          </p:cNvSpPr>
          <p:nvPr>
            <p:ph idx="1"/>
          </p:nvPr>
        </p:nvSpPr>
        <p:spPr>
          <a:xfrm>
            <a:off x="1273621" y="1777857"/>
            <a:ext cx="4018334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4713892-423A-49D0-929B-39501BE10504}" type="datetime1">
              <a:rPr lang="nb-NO" smtClean="0"/>
              <a:t>11.12.2015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1273621" y="1777988"/>
            <a:ext cx="3802349" cy="4293806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443821D6-DD13-4145-8713-7C86E650C51E}" type="datetime1">
              <a:rPr lang="nb-NO" smtClean="0"/>
              <a:t>11.12.2015</a:t>
            </a:fld>
            <a:endParaRPr lang="nb-NO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928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bilde og info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tekst 14"/>
          <p:cNvSpPr>
            <a:spLocks noGrp="1"/>
          </p:cNvSpPr>
          <p:nvPr>
            <p:ph type="body" sz="quarter" idx="16"/>
          </p:nvPr>
        </p:nvSpPr>
        <p:spPr>
          <a:xfrm>
            <a:off x="5751013" y="2089626"/>
            <a:ext cx="3133130" cy="718194"/>
          </a:xfrm>
          <a:solidFill>
            <a:srgbClr val="C8CACB"/>
          </a:solidFill>
        </p:spPr>
        <p:txBody>
          <a:bodyPr wrap="square" lIns="197936" tIns="172744" rIns="197936" bIns="172744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8"/>
          </p:nvPr>
        </p:nvSpPr>
        <p:spPr>
          <a:xfrm>
            <a:off x="259155" y="1834333"/>
            <a:ext cx="5219094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9" name="Plassholder f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5752687" y="1837687"/>
            <a:ext cx="3131456" cy="251942"/>
          </a:xfrm>
          <a:solidFill>
            <a:srgbClr val="ED9300"/>
          </a:solidFill>
        </p:spPr>
        <p:txBody>
          <a:bodyPr wrap="square" lIns="101217" tIns="50608" rIns="75913" bIns="50608" anchor="ctr">
            <a:noAutofit/>
          </a:bodyPr>
          <a:lstStyle>
            <a:lvl1pPr marL="0" indent="0" algn="r">
              <a:buNone/>
              <a:defRPr sz="900" b="1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Forklaringstekst</a:t>
            </a:r>
            <a:endParaRPr lang="nb-NO" dirty="0"/>
          </a:p>
        </p:txBody>
      </p:sp>
      <p:sp>
        <p:nvSpPr>
          <p:cNvPr id="20" name="Plassholder for tekst 10"/>
          <p:cNvSpPr>
            <a:spLocks noGrp="1"/>
          </p:cNvSpPr>
          <p:nvPr>
            <p:ph type="body" sz="quarter" idx="14" hasCustomPrompt="1"/>
          </p:nvPr>
        </p:nvSpPr>
        <p:spPr>
          <a:xfrm>
            <a:off x="5751415" y="1844793"/>
            <a:ext cx="828076" cy="240704"/>
          </a:xfrm>
          <a:solidFill>
            <a:srgbClr val="58B02C"/>
          </a:solidFill>
        </p:spPr>
        <p:txBody>
          <a:bodyPr wrap="none" lIns="75913" tIns="50608" rIns="101217" bIns="50608" anchor="ctr">
            <a:spAutoFit/>
          </a:bodyPr>
          <a:lstStyle>
            <a:lvl1pPr marL="0" indent="0">
              <a:buNone/>
              <a:defRPr sz="9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smtClean="0"/>
              <a:t>Infotittel</a:t>
            </a:r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1DCE7449-E254-45A3-9DFD-0176685AD21A}" type="datetime1">
              <a:rPr lang="nb-NO" smtClean="0"/>
              <a:t>11.12.2015</a:t>
            </a:fld>
            <a:endParaRPr lang="nb-NO"/>
          </a:p>
        </p:txBody>
      </p:sp>
      <p:sp>
        <p:nvSpPr>
          <p:cNvPr id="11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283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, navn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0504" y="1701208"/>
            <a:ext cx="5262926" cy="1727792"/>
          </a:xfrm>
        </p:spPr>
        <p:txBody>
          <a:bodyPr wrap="square">
            <a:no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4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230504" y="3429001"/>
            <a:ext cx="5262926" cy="354711"/>
          </a:xfrm>
        </p:spPr>
        <p:txBody>
          <a:bodyPr>
            <a:normAutofit/>
          </a:bodyPr>
          <a:lstStyle>
            <a:lvl1pPr marL="0" indent="0" algn="r">
              <a:buNone/>
              <a:defRPr sz="1700">
                <a:solidFill>
                  <a:srgbClr val="ED9300"/>
                </a:solidFill>
              </a:defRPr>
            </a:lvl1pPr>
          </a:lstStyle>
          <a:p>
            <a:pPr lvl="0"/>
            <a:r>
              <a:rPr lang="nb-NO" dirty="0" smtClean="0"/>
              <a:t>Navn </a:t>
            </a:r>
            <a:r>
              <a:rPr lang="nb-NO" dirty="0" err="1" smtClean="0"/>
              <a:t>Navnesen</a:t>
            </a:r>
            <a:endParaRPr lang="nb-NO" dirty="0"/>
          </a:p>
        </p:txBody>
      </p:sp>
      <p:sp>
        <p:nvSpPr>
          <p:cNvPr id="20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5752687" y="1834333"/>
            <a:ext cx="3131456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4" name="Rektangel 3"/>
          <p:cNvSpPr/>
          <p:nvPr/>
        </p:nvSpPr>
        <p:spPr>
          <a:xfrm>
            <a:off x="180276" y="477356"/>
            <a:ext cx="935941" cy="107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5" rIns="91411" bIns="45705" rtlCol="0" anchor="ctr"/>
          <a:lstStyle/>
          <a:p>
            <a:pPr algn="ctr"/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A6B13A42-9EF7-4E54-A2B7-6E707EF52DF2}" type="datetime1">
              <a:rPr lang="nb-NO" smtClean="0"/>
              <a:t>11.12.2015</a:t>
            </a:fld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897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title"/>
          </p:nvPr>
        </p:nvSpPr>
        <p:spPr>
          <a:xfrm>
            <a:off x="1275281" y="1065656"/>
            <a:ext cx="6999085" cy="46828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7"/>
          </p:nvPr>
        </p:nvSpPr>
        <p:spPr>
          <a:xfrm>
            <a:off x="1275280" y="699472"/>
            <a:ext cx="5692781" cy="35471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D901A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Plassholder for bilde 3"/>
          <p:cNvSpPr>
            <a:spLocks noGrp="1"/>
          </p:cNvSpPr>
          <p:nvPr>
            <p:ph type="pic" sz="quarter" idx="19"/>
          </p:nvPr>
        </p:nvSpPr>
        <p:spPr>
          <a:xfrm>
            <a:off x="252270" y="1834333"/>
            <a:ext cx="8631873" cy="4236219"/>
          </a:xfrm>
        </p:spPr>
        <p:txBody>
          <a:bodyPr tIns="1619676"/>
          <a:lstStyle>
            <a:lvl1pPr marL="0" indent="0" algn="ctr">
              <a:buNone/>
              <a:defRPr/>
            </a:lvl1pPr>
          </a:lstStyle>
          <a:p>
            <a:r>
              <a:rPr lang="nb-NO" smtClean="0"/>
              <a:t>Klikk ikonet for å legge til et bilde</a:t>
            </a:r>
            <a:endParaRPr lang="en-GB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0121AA43-7CF6-4F98-AC58-AF06E51C495D}" type="datetime1">
              <a:rPr lang="nb-NO" smtClean="0"/>
              <a:t>11.12.2015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ktangel 28"/>
          <p:cNvSpPr/>
          <p:nvPr userDrawn="1"/>
        </p:nvSpPr>
        <p:spPr>
          <a:xfrm>
            <a:off x="1284771" y="6328393"/>
            <a:ext cx="7594681" cy="260719"/>
          </a:xfrm>
          <a:prstGeom prst="rect">
            <a:avLst/>
          </a:prstGeom>
          <a:solidFill>
            <a:srgbClr val="DAD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30" name="Rektangel 29"/>
          <p:cNvSpPr/>
          <p:nvPr/>
        </p:nvSpPr>
        <p:spPr>
          <a:xfrm>
            <a:off x="258950" y="6328393"/>
            <a:ext cx="1025822" cy="260719"/>
          </a:xfrm>
          <a:prstGeom prst="rect">
            <a:avLst/>
          </a:prstGeom>
          <a:solidFill>
            <a:srgbClr val="ED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4274" tIns="32136" rIns="64274" bIns="32136"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75281" y="1058555"/>
            <a:ext cx="6999085" cy="46913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73622" y="1777858"/>
            <a:ext cx="7000745" cy="42938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258951" y="6385407"/>
            <a:ext cx="1025822" cy="172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spc="80" baseline="0">
                <a:solidFill>
                  <a:schemeClr val="bg1"/>
                </a:solidFill>
              </a:defRPr>
            </a:lvl1pPr>
          </a:lstStyle>
          <a:p>
            <a:fld id="{5B991113-9BB6-47E7-9E98-FB4BCFE343FB}" type="datetime1">
              <a:rPr lang="nb-NO" smtClean="0"/>
              <a:t>11.12.2015</a:t>
            </a:fld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470558" y="6160824"/>
            <a:ext cx="259723" cy="1518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E8D9C2-5F05-44EF-B7C1-1B71CE36FE82}" type="slidenum">
              <a:rPr lang="nb-NO" smtClean="0"/>
              <a:t>‹#›</a:t>
            </a:fld>
            <a:endParaRPr lang="nb-NO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"/>
            <a:ext cx="1014810" cy="13987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38" y="0"/>
            <a:ext cx="1508763" cy="882970"/>
          </a:xfrm>
          <a:prstGeom prst="rect">
            <a:avLst/>
          </a:prstGeom>
        </p:spPr>
      </p:pic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577122" y="6374164"/>
            <a:ext cx="7247338" cy="17216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  <p:sldLayoutId id="2147483663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035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2394" indent="-302394" algn="l" defTabSz="914035" rtl="0" eaLnBrk="1" latinLnBrk="0" hangingPunct="1">
        <a:spcBef>
          <a:spcPts val="432"/>
        </a:spcBef>
        <a:buClr>
          <a:srgbClr val="ED9300"/>
        </a:buClr>
        <a:buFont typeface="Arial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6907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91925" algn="l" defTabSz="914035" rtl="0" eaLnBrk="1" latinLnBrk="0" hangingPunct="1">
        <a:spcBef>
          <a:spcPts val="432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5116" indent="-251065" algn="l" defTabSz="914035" rtl="0" eaLnBrk="1" latinLnBrk="0" hangingPunct="1">
        <a:spcBef>
          <a:spcPts val="432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97294" indent="-252181" algn="l" defTabSz="914035" rtl="0" eaLnBrk="1" latinLnBrk="0" hangingPunct="1">
        <a:spcBef>
          <a:spcPts val="432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94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612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628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646" indent="-228507" algn="l" defTabSz="9140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1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35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52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69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86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103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120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138" algn="l" defTabSz="91403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19872" y="1443728"/>
            <a:ext cx="572412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1400" b="1" dirty="0"/>
              <a:t>Konsekvens og tapspotensial </a:t>
            </a:r>
            <a:endParaRPr lang="nb-NO" sz="1400" b="1" dirty="0" smtClean="0"/>
          </a:p>
          <a:p>
            <a:pPr marL="0" indent="0">
              <a:buNone/>
            </a:pPr>
            <a:r>
              <a:rPr lang="nb-NO" sz="1200" dirty="0" smtClean="0"/>
              <a:t>N</a:t>
            </a:r>
            <a:r>
              <a:rPr lang="nb-NO" sz="1200" dirty="0" smtClean="0"/>
              <a:t>erver </a:t>
            </a:r>
            <a:r>
              <a:rPr lang="nb-NO" sz="1200" dirty="0" smtClean="0"/>
              <a:t>i arm er skadet- midlertidig nedsatt førlighet. Mest sannsynlig tapspotensial </a:t>
            </a:r>
            <a:r>
              <a:rPr lang="nb-NO" sz="1200" dirty="0" smtClean="0"/>
              <a:t>død</a:t>
            </a:r>
            <a:r>
              <a:rPr lang="nb-NO" sz="1200" dirty="0" smtClean="0"/>
              <a:t>.</a:t>
            </a:r>
            <a:endParaRPr lang="nb-NO" sz="1200" dirty="0" smtClean="0"/>
          </a:p>
          <a:p>
            <a:pPr marL="0" indent="0">
              <a:buNone/>
            </a:pPr>
            <a:endParaRPr lang="nb-NO" sz="800" b="1" dirty="0" smtClean="0"/>
          </a:p>
          <a:p>
            <a:pPr marL="0" indent="0">
              <a:buNone/>
            </a:pPr>
            <a:r>
              <a:rPr lang="nb-NO" sz="1400" b="1" dirty="0" smtClean="0"/>
              <a:t>Direkte </a:t>
            </a:r>
            <a:r>
              <a:rPr lang="nb-NO" sz="1400" b="1" dirty="0"/>
              <a:t>årsaker </a:t>
            </a:r>
          </a:p>
          <a:p>
            <a:r>
              <a:rPr lang="nb-NO" sz="1200" dirty="0" smtClean="0"/>
              <a:t>Sand har satt seg fast i strøkassa.</a:t>
            </a:r>
          </a:p>
          <a:p>
            <a:r>
              <a:rPr lang="nb-NO" sz="1200" dirty="0" smtClean="0"/>
              <a:t>Skadede </a:t>
            </a:r>
            <a:r>
              <a:rPr lang="nb-NO" sz="1200" dirty="0" smtClean="0"/>
              <a:t>går opp i </a:t>
            </a:r>
            <a:r>
              <a:rPr lang="nb-NO" sz="1200" dirty="0" smtClean="0"/>
              <a:t>spreder med </a:t>
            </a:r>
            <a:r>
              <a:rPr lang="nb-NO" sz="1200" dirty="0" err="1" smtClean="0"/>
              <a:t>omrører</a:t>
            </a:r>
            <a:r>
              <a:rPr lang="nb-NO" sz="1200" dirty="0" smtClean="0"/>
              <a:t> i drift. Glir </a:t>
            </a:r>
            <a:r>
              <a:rPr lang="nb-NO" sz="1200" dirty="0" smtClean="0"/>
              <a:t>på stanga og blir dratt inn i </a:t>
            </a:r>
            <a:r>
              <a:rPr lang="nb-NO" sz="1200" dirty="0"/>
              <a:t>kverna</a:t>
            </a:r>
            <a:r>
              <a:rPr lang="nb-NO" sz="1200" dirty="0" smtClean="0"/>
              <a:t>.</a:t>
            </a:r>
          </a:p>
          <a:p>
            <a:r>
              <a:rPr lang="nb-NO" sz="1200" dirty="0" smtClean="0"/>
              <a:t>Spreder </a:t>
            </a:r>
            <a:r>
              <a:rPr lang="nb-NO" sz="1200" dirty="0"/>
              <a:t>er uten nødstopp og sikring mot bevegelige deler.</a:t>
            </a:r>
          </a:p>
          <a:p>
            <a:pPr marL="0" indent="0">
              <a:buNone/>
            </a:pPr>
            <a:endParaRPr lang="nb-NO" sz="800" b="1" dirty="0" smtClean="0"/>
          </a:p>
          <a:p>
            <a:pPr marL="0" indent="0">
              <a:buNone/>
            </a:pPr>
            <a:r>
              <a:rPr lang="nb-NO" sz="1400" b="1" dirty="0" smtClean="0"/>
              <a:t>Bakenforliggende </a:t>
            </a:r>
            <a:r>
              <a:rPr lang="nb-NO" sz="1400" b="1" dirty="0"/>
              <a:t>årsaker </a:t>
            </a:r>
          </a:p>
          <a:p>
            <a:r>
              <a:rPr lang="nb-NO" sz="1200" dirty="0" smtClean="0"/>
              <a:t>Jobber </a:t>
            </a:r>
            <a:r>
              <a:rPr lang="nb-NO" sz="1200" dirty="0" smtClean="0"/>
              <a:t>alene </a:t>
            </a:r>
            <a:endParaRPr lang="nb-NO" sz="1200" dirty="0"/>
          </a:p>
          <a:p>
            <a:r>
              <a:rPr lang="nb-NO" sz="1200" dirty="0"/>
              <a:t>R</a:t>
            </a:r>
            <a:r>
              <a:rPr lang="nb-NO" sz="1200" dirty="0" smtClean="0"/>
              <a:t>edskap </a:t>
            </a:r>
            <a:r>
              <a:rPr lang="nb-NO" sz="1200" dirty="0" smtClean="0"/>
              <a:t>for å fjerne sand ikke tilgjengelig</a:t>
            </a:r>
          </a:p>
          <a:p>
            <a:r>
              <a:rPr lang="nb-NO" sz="1200" dirty="0" smtClean="0"/>
              <a:t>Følger ikke instruksjonsbok – går i </a:t>
            </a:r>
            <a:r>
              <a:rPr lang="nb-NO" sz="1200" dirty="0" err="1" smtClean="0"/>
              <a:t>røreren</a:t>
            </a:r>
            <a:r>
              <a:rPr lang="nb-NO" sz="1200" dirty="0" smtClean="0"/>
              <a:t> ( vanlig praksis)</a:t>
            </a:r>
          </a:p>
          <a:p>
            <a:r>
              <a:rPr lang="nb-NO" sz="1200" dirty="0" smtClean="0"/>
              <a:t>Trinn montert på spreder innbyr til å gå opp i spreder</a:t>
            </a:r>
          </a:p>
          <a:p>
            <a:r>
              <a:rPr lang="nb-NO" sz="1200" dirty="0" smtClean="0"/>
              <a:t>Manglende repetisjon av faren (opplæring)</a:t>
            </a:r>
            <a:endParaRPr lang="nb-NO" sz="1200" dirty="0"/>
          </a:p>
          <a:p>
            <a:r>
              <a:rPr lang="nb-NO" sz="1200" dirty="0" smtClean="0"/>
              <a:t>Rengjøring og vask av strøapparat er ikke risikovurdert – ikke prosedyre</a:t>
            </a:r>
          </a:p>
          <a:p>
            <a:r>
              <a:rPr lang="nb-NO" sz="1200" dirty="0" smtClean="0"/>
              <a:t>Samsvarserklæring ikke i </a:t>
            </a:r>
            <a:r>
              <a:rPr lang="nb-NO" sz="1200" dirty="0" err="1" smtClean="0"/>
              <a:t>hht</a:t>
            </a:r>
            <a:r>
              <a:rPr lang="nb-NO" sz="1200" dirty="0" smtClean="0"/>
              <a:t>. </a:t>
            </a:r>
            <a:r>
              <a:rPr lang="nb-NO" sz="1200" dirty="0" smtClean="0"/>
              <a:t>maskinforskriften</a:t>
            </a:r>
          </a:p>
          <a:p>
            <a:r>
              <a:rPr lang="nb-NO" sz="1200" dirty="0" smtClean="0"/>
              <a:t>Manglende kompetanse og oppfølging av maskinforskriften</a:t>
            </a:r>
          </a:p>
          <a:p>
            <a:pPr marL="0" indent="0">
              <a:buNone/>
            </a:pPr>
            <a:endParaRPr lang="nb-NO" sz="800" dirty="0" smtClean="0"/>
          </a:p>
          <a:p>
            <a:pPr marL="0" indent="0">
              <a:buNone/>
            </a:pPr>
            <a:r>
              <a:rPr lang="nb-NO" sz="1400" b="1" dirty="0" smtClean="0"/>
              <a:t>Læring </a:t>
            </a:r>
            <a:r>
              <a:rPr lang="nb-NO" sz="1400" b="1" dirty="0"/>
              <a:t>og tiltak </a:t>
            </a:r>
            <a:r>
              <a:rPr lang="nb-NO" sz="1400" b="1" dirty="0" smtClean="0"/>
              <a:t>Entreprenør </a:t>
            </a:r>
          </a:p>
          <a:p>
            <a:r>
              <a:rPr lang="nb-NO" sz="1200" dirty="0" smtClean="0"/>
              <a:t>SJA og Prosedyrer for rengjøring </a:t>
            </a:r>
          </a:p>
          <a:p>
            <a:r>
              <a:rPr lang="nb-NO" sz="1200" dirty="0" smtClean="0"/>
              <a:t>Varsle leverandør om behov for rist på spreder, nødstopp , samsvarserklæring</a:t>
            </a:r>
          </a:p>
          <a:p>
            <a:r>
              <a:rPr lang="nb-NO" sz="1200" dirty="0" smtClean="0"/>
              <a:t>Veritas har gransket hendelsen</a:t>
            </a:r>
          </a:p>
          <a:p>
            <a:endParaRPr lang="nb-NO" sz="800" dirty="0" smtClean="0"/>
          </a:p>
          <a:p>
            <a:pPr marL="0" indent="0">
              <a:buNone/>
            </a:pPr>
            <a:r>
              <a:rPr lang="nb-NO" sz="1400" b="1" dirty="0" smtClean="0"/>
              <a:t>Læring </a:t>
            </a:r>
            <a:r>
              <a:rPr lang="nb-NO" sz="1400" b="1" dirty="0"/>
              <a:t>og </a:t>
            </a:r>
            <a:r>
              <a:rPr lang="nb-NO" sz="1400" b="1" dirty="0" smtClean="0"/>
              <a:t>tiltak Byggherre</a:t>
            </a:r>
            <a:endParaRPr lang="nb-NO" sz="1400" b="1" dirty="0"/>
          </a:p>
          <a:p>
            <a:r>
              <a:rPr lang="nb-NO" sz="1200" dirty="0" smtClean="0"/>
              <a:t>Informere </a:t>
            </a:r>
            <a:r>
              <a:rPr lang="nb-NO" sz="1200" dirty="0" smtClean="0"/>
              <a:t>alle </a:t>
            </a:r>
            <a:r>
              <a:rPr lang="nb-NO" sz="1200" dirty="0" smtClean="0"/>
              <a:t>driftskontrakter</a:t>
            </a:r>
            <a:endParaRPr lang="nb-NO" sz="15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259632" y="476672"/>
            <a:ext cx="7488107" cy="792088"/>
          </a:xfrm>
        </p:spPr>
        <p:txBody>
          <a:bodyPr>
            <a:noAutofit/>
          </a:bodyPr>
          <a:lstStyle/>
          <a:p>
            <a:r>
              <a:rPr lang="nb-NO" sz="1600" b="1" dirty="0" smtClean="0">
                <a:solidFill>
                  <a:schemeClr val="tx2"/>
                </a:solidFill>
              </a:rPr>
              <a:t>Læring av personskade– </a:t>
            </a:r>
            <a:r>
              <a:rPr lang="nb-NO" sz="1600" b="1" dirty="0" smtClean="0">
                <a:solidFill>
                  <a:schemeClr val="tx2"/>
                </a:solidFill>
              </a:rPr>
              <a:t>klemskade, mulig a</a:t>
            </a:r>
            <a:r>
              <a:rPr lang="nb-NO" sz="1600" b="1" dirty="0" smtClean="0">
                <a:solidFill>
                  <a:schemeClr val="tx2"/>
                </a:solidFill>
              </a:rPr>
              <a:t>lvorlig </a:t>
            </a:r>
            <a:r>
              <a:rPr lang="nb-NO" sz="1600" b="1" dirty="0" err="1" smtClean="0">
                <a:solidFill>
                  <a:schemeClr val="tx2"/>
                </a:solidFill>
              </a:rPr>
              <a:t>mèn</a:t>
            </a:r>
            <a:endParaRPr lang="nb-NO" sz="1600" b="1" dirty="0" smtClean="0">
              <a:solidFill>
                <a:schemeClr val="tx2"/>
              </a:solidFill>
            </a:endParaRPr>
          </a:p>
          <a:p>
            <a:r>
              <a:rPr lang="nb-NO" sz="1800" b="1" dirty="0" smtClean="0">
                <a:solidFill>
                  <a:schemeClr val="tx1"/>
                </a:solidFill>
              </a:rPr>
              <a:t>Strøsandsjåfør faller i spreder og blir dratt inn </a:t>
            </a:r>
            <a:r>
              <a:rPr lang="nb-NO" sz="1800" b="1" smtClean="0">
                <a:solidFill>
                  <a:schemeClr val="tx1"/>
                </a:solidFill>
              </a:rPr>
              <a:t>i </a:t>
            </a:r>
            <a:r>
              <a:rPr lang="nb-NO" sz="1800" b="1" smtClean="0">
                <a:solidFill>
                  <a:schemeClr val="tx1"/>
                </a:solidFill>
              </a:rPr>
              <a:t>kvern</a:t>
            </a:r>
            <a:endParaRPr lang="nb-NO" sz="1800" b="1" dirty="0" smtClean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6515879" y="2205149"/>
            <a:ext cx="2231860" cy="923116"/>
          </a:xfrm>
          <a:prstGeom prst="rect">
            <a:avLst/>
          </a:prstGeom>
        </p:spPr>
        <p:txBody>
          <a:bodyPr wrap="square" lIns="91422" tIns="45711" rIns="91422" bIns="45711">
            <a:sp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9" t="4535" r="36025" b="8211"/>
          <a:stretch/>
        </p:blipFill>
        <p:spPr bwMode="auto">
          <a:xfrm>
            <a:off x="107504" y="1484784"/>
            <a:ext cx="30243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Bilde 12" descr="Bilde 0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0160" y="2162041"/>
            <a:ext cx="4559663" cy="3024051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16200000"/>
            </a:camera>
            <a:lightRig rig="threePt" dir="t"/>
          </a:scene3d>
        </p:spPr>
      </p:pic>
      <p:sp>
        <p:nvSpPr>
          <p:cNvPr id="3" name="TekstSylinder 2"/>
          <p:cNvSpPr txBox="1"/>
          <p:nvPr/>
        </p:nvSpPr>
        <p:spPr>
          <a:xfrm>
            <a:off x="24633" y="5958321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</a:t>
            </a:r>
            <a:r>
              <a:rPr lang="nb-NO" sz="1200" dirty="0" smtClean="0"/>
              <a:t>oto: Veidekke Industrier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22226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2200" b="1" dirty="0"/>
              <a:t>Strøsandsjåfør faller i spreder og blir dratt inn i kvern </a:t>
            </a:r>
            <a:r>
              <a:rPr lang="nb-NO" sz="2800" b="1" dirty="0"/>
              <a:t/>
            </a:r>
            <a:br>
              <a:rPr lang="nb-NO" sz="2800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b="1" dirty="0">
                <a:solidFill>
                  <a:schemeClr val="tx2"/>
                </a:solidFill>
              </a:rPr>
              <a:t>Læring av personskade– klemskade Alvorlig </a:t>
            </a:r>
            <a:r>
              <a:rPr lang="nb-NO" b="1" dirty="0" err="1">
                <a:solidFill>
                  <a:schemeClr val="tx2"/>
                </a:solidFill>
              </a:rPr>
              <a:t>mèn</a:t>
            </a:r>
            <a:endParaRPr lang="nb-NO" b="1" dirty="0">
              <a:solidFill>
                <a:schemeClr val="tx2"/>
              </a:solidFill>
            </a:endParaRPr>
          </a:p>
          <a:p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8"/>
          <a:stretch/>
        </p:blipFill>
        <p:spPr bwMode="auto">
          <a:xfrm>
            <a:off x="323529" y="1532059"/>
            <a:ext cx="7950838" cy="444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Sylinder 7"/>
          <p:cNvSpPr txBox="1"/>
          <p:nvPr/>
        </p:nvSpPr>
        <p:spPr>
          <a:xfrm>
            <a:off x="323528" y="5943723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</a:t>
            </a:r>
            <a:r>
              <a:rPr lang="nb-NO" sz="1200" dirty="0" smtClean="0"/>
              <a:t>oto: Veidekke Industrier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29950292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VV">
      <a:dk1>
        <a:sysClr val="windowText" lastClr="000000"/>
      </a:dk1>
      <a:lt1>
        <a:sysClr val="window" lastClr="FFFFFF"/>
      </a:lt1>
      <a:dk2>
        <a:srgbClr val="ED9300"/>
      </a:dk2>
      <a:lt2>
        <a:srgbClr val="E1E1E1"/>
      </a:lt2>
      <a:accent1>
        <a:srgbClr val="ED9300"/>
      </a:accent1>
      <a:accent2>
        <a:srgbClr val="3F505A"/>
      </a:accent2>
      <a:accent3>
        <a:srgbClr val="DADADA"/>
      </a:accent3>
      <a:accent4>
        <a:srgbClr val="58B02C"/>
      </a:accent4>
      <a:accent5>
        <a:srgbClr val="75450B"/>
      </a:accent5>
      <a:accent6>
        <a:srgbClr val="1F282D"/>
      </a:accent6>
      <a:hlink>
        <a:srgbClr val="0000FF"/>
      </a:hlink>
      <a:folHlink>
        <a:srgbClr val="800080"/>
      </a:folHlink>
    </a:clrScheme>
    <a:fontScheme name="Custom 1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Statens vegvesen liggende standard norsk.potx [Skrivebeskyttet]" id="{3E198112-B1E4-44BC-8C3E-1CA4DA7E830E}" vid="{29E3B4CA-6E79-4609-AB97-F34C001422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Statens vegvesen liggende standard norsk</Template>
  <TotalTime>48</TotalTime>
  <Words>197</Words>
  <Application>Microsoft Office PowerPoint</Application>
  <PresentationFormat>Skjermfremvisning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 Sans Unicode</vt:lpstr>
      <vt:lpstr>blank</vt:lpstr>
      <vt:lpstr>PowerPoint-presentasjon</vt:lpstr>
      <vt:lpstr>Strøsandsjåfør faller i spreder og blir dratt inn i kvern  </vt:lpstr>
    </vt:vector>
  </TitlesOfParts>
  <Company>Statens vegvesen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Ulfseth Bente</dc:creator>
  <cp:lastModifiedBy>Ulfseth Bente</cp:lastModifiedBy>
  <cp:revision>6</cp:revision>
  <dcterms:created xsi:type="dcterms:W3CDTF">2015-11-06T10:05:12Z</dcterms:created>
  <dcterms:modified xsi:type="dcterms:W3CDTF">2015-12-11T09:28:36Z</dcterms:modified>
</cp:coreProperties>
</file>