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6" d="100"/>
          <a:sy n="116" d="100"/>
        </p:scale>
        <p:origin x="144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5" d="100"/>
          <a:sy n="105" d="100"/>
        </p:scale>
        <p:origin x="-343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C7C05-C9CB-4301-A79E-E2CC40B99804}" type="datetimeFigureOut">
              <a:rPr lang="nb-NO" smtClean="0"/>
              <a:t>11.03.2016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2760B-67CF-47F2-BD90-301CB636EA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31456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E9CDE-871D-4736-90AA-6B38E3E683C1}" type="datetimeFigureOut">
              <a:rPr lang="nb-NO" smtClean="0"/>
              <a:t>11.03.2016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0A8F8-DE54-4687-87A5-A2C4E405A82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60234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/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/>
          <p:cNvSpPr/>
          <p:nvPr/>
        </p:nvSpPr>
        <p:spPr>
          <a:xfrm>
            <a:off x="1284771" y="6328393"/>
            <a:ext cx="7594681" cy="260719"/>
          </a:xfrm>
          <a:prstGeom prst="rect">
            <a:avLst/>
          </a:prstGeom>
          <a:solidFill>
            <a:srgbClr val="DAD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74" tIns="32136" rIns="64274" bIns="32136" rtlCol="0" anchor="ctr"/>
          <a:lstStyle/>
          <a:p>
            <a:pPr algn="ctr"/>
            <a:endParaRPr lang="nb-NO"/>
          </a:p>
        </p:txBody>
      </p:sp>
      <p:sp>
        <p:nvSpPr>
          <p:cNvPr id="15" name="Rektangel 14"/>
          <p:cNvSpPr/>
          <p:nvPr/>
        </p:nvSpPr>
        <p:spPr>
          <a:xfrm>
            <a:off x="258950" y="6328393"/>
            <a:ext cx="1033021" cy="260719"/>
          </a:xfrm>
          <a:prstGeom prst="rect">
            <a:avLst/>
          </a:prstGeom>
          <a:solidFill>
            <a:srgbClr val="ED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74" tIns="32136" rIns="64274" bIns="32136" rtlCol="0" anchor="ctr"/>
          <a:lstStyle/>
          <a:p>
            <a:pPr algn="ctr"/>
            <a:endParaRPr lang="nb-NO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380175" cy="351473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238" y="0"/>
            <a:ext cx="1508763" cy="882970"/>
          </a:xfrm>
          <a:prstGeom prst="rect">
            <a:avLst/>
          </a:prstGeom>
        </p:spPr>
      </p:pic>
      <p:sp>
        <p:nvSpPr>
          <p:cNvPr id="19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470558" y="6160824"/>
            <a:ext cx="259723" cy="15189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DE8D9C2-5F05-44EF-B7C1-1B71CE36FE82}" type="slidenum">
              <a:rPr lang="nb-NO" smtClean="0"/>
              <a:t>‹#›</a:t>
            </a:fld>
            <a:endParaRPr lang="nb-NO"/>
          </a:p>
        </p:txBody>
      </p:sp>
      <p:sp>
        <p:nvSpPr>
          <p:cNvPr id="16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58951" y="6385407"/>
            <a:ext cx="1025822" cy="172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 spc="80" baseline="0">
                <a:solidFill>
                  <a:schemeClr val="bg1"/>
                </a:solidFill>
              </a:defRPr>
            </a:lvl1pPr>
          </a:lstStyle>
          <a:p>
            <a:fld id="{63A4B37F-46F4-4EAA-87BA-F8A79AC024D0}" type="datetime1">
              <a:rPr lang="nb-NO" smtClean="0"/>
              <a:t>11.03.2016</a:t>
            </a:fld>
            <a:endParaRPr lang="nb-NO"/>
          </a:p>
        </p:txBody>
      </p:sp>
      <p:sp>
        <p:nvSpPr>
          <p:cNvPr id="11" name="Tittel 3"/>
          <p:cNvSpPr>
            <a:spLocks noGrp="1"/>
          </p:cNvSpPr>
          <p:nvPr>
            <p:ph type="ctrTitle"/>
          </p:nvPr>
        </p:nvSpPr>
        <p:spPr>
          <a:xfrm>
            <a:off x="1627151" y="2348880"/>
            <a:ext cx="7205077" cy="1656184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b-NO" sz="3600" smtClean="0"/>
              <a:t>Klikk for å redigere tittelstil</a:t>
            </a:r>
            <a:endParaRPr lang="nb-NO" sz="3600" dirty="0"/>
          </a:p>
        </p:txBody>
      </p:sp>
      <p:sp>
        <p:nvSpPr>
          <p:cNvPr id="17" name="Undertittel 4"/>
          <p:cNvSpPr>
            <a:spLocks noGrp="1"/>
          </p:cNvSpPr>
          <p:nvPr>
            <p:ph type="subTitle" idx="1"/>
          </p:nvPr>
        </p:nvSpPr>
        <p:spPr>
          <a:xfrm>
            <a:off x="1619672" y="4293096"/>
            <a:ext cx="7204788" cy="1080120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</a:lstStyle>
          <a:p>
            <a:r>
              <a:rPr lang="nb-NO" sz="2400" smtClean="0"/>
              <a:t>Klikk for å redigere undertittelstil i malen</a:t>
            </a:r>
            <a:endParaRPr lang="nb-NO" sz="2400" dirty="0"/>
          </a:p>
        </p:txBody>
      </p:sp>
      <p:sp>
        <p:nvSpPr>
          <p:cNvPr id="2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577122" y="6374164"/>
            <a:ext cx="7247338" cy="17216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3"/>
          </p:nvPr>
        </p:nvSpPr>
        <p:spPr>
          <a:xfrm>
            <a:off x="1275280" y="699472"/>
            <a:ext cx="5692781" cy="35471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ED901A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470558" y="6160824"/>
            <a:ext cx="259723" cy="15189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DE8D9C2-5F05-44EF-B7C1-1B71CE36FE82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58951" y="6385407"/>
            <a:ext cx="1025822" cy="172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 spc="80" baseline="0">
                <a:solidFill>
                  <a:schemeClr val="bg1"/>
                </a:solidFill>
              </a:defRPr>
            </a:lvl1pPr>
          </a:lstStyle>
          <a:p>
            <a:fld id="{90911593-C7E8-4471-A7B1-9AE70FEBD4C4}" type="datetime1">
              <a:rPr lang="nb-NO" smtClean="0"/>
              <a:t>11.03.2016</a:t>
            </a:fld>
            <a:endParaRPr lang="nb-NO"/>
          </a:p>
        </p:txBody>
      </p:sp>
      <p:sp>
        <p:nvSpPr>
          <p:cNvPr id="9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577122" y="6374164"/>
            <a:ext cx="7247338" cy="17216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3"/>
          </p:nvPr>
        </p:nvSpPr>
        <p:spPr>
          <a:xfrm>
            <a:off x="1275280" y="699472"/>
            <a:ext cx="5692781" cy="35471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ED9300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2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470558" y="6160824"/>
            <a:ext cx="259723" cy="15189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DE8D9C2-5F05-44EF-B7C1-1B71CE36FE82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58951" y="6385407"/>
            <a:ext cx="1025822" cy="172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 spc="80" baseline="0">
                <a:solidFill>
                  <a:schemeClr val="bg1"/>
                </a:solidFill>
              </a:defRPr>
            </a:lvl1pPr>
          </a:lstStyle>
          <a:p>
            <a:fld id="{F7E51D25-2D1C-4D66-85F3-514C135BDB23}" type="datetime1">
              <a:rPr lang="nb-NO" smtClean="0"/>
              <a:t>11.03.2016</a:t>
            </a:fld>
            <a:endParaRPr lang="nb-NO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577122" y="6374164"/>
            <a:ext cx="7247338" cy="17216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rside m/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1295775" y="1951083"/>
            <a:ext cx="7558687" cy="260719"/>
          </a:xfrm>
          <a:prstGeom prst="rect">
            <a:avLst/>
          </a:prstGeom>
          <a:solidFill>
            <a:srgbClr val="DAD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74" tIns="32136" rIns="64274" bIns="32136" rtlCol="0" anchor="ctr"/>
          <a:lstStyle/>
          <a:p>
            <a:pPr algn="ctr"/>
            <a:endParaRPr lang="nb-NO"/>
          </a:p>
        </p:txBody>
      </p:sp>
      <p:sp>
        <p:nvSpPr>
          <p:cNvPr id="9" name="Rektangel 8"/>
          <p:cNvSpPr/>
          <p:nvPr/>
        </p:nvSpPr>
        <p:spPr>
          <a:xfrm>
            <a:off x="253126" y="1948926"/>
            <a:ext cx="1043819" cy="260719"/>
          </a:xfrm>
          <a:prstGeom prst="rect">
            <a:avLst/>
          </a:prstGeom>
          <a:solidFill>
            <a:srgbClr val="ED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74" tIns="32136" rIns="64274" bIns="32136" rtlCol="0" anchor="ctr"/>
          <a:lstStyle/>
          <a:p>
            <a:pPr algn="ctr"/>
            <a:endParaRPr lang="nb-NO"/>
          </a:p>
        </p:txBody>
      </p:sp>
      <p:sp>
        <p:nvSpPr>
          <p:cNvPr id="15" name="Plassholder for bilde 14"/>
          <p:cNvSpPr>
            <a:spLocks noGrp="1"/>
          </p:cNvSpPr>
          <p:nvPr>
            <p:ph type="pic" sz="quarter" idx="12" hasCustomPrompt="1"/>
          </p:nvPr>
        </p:nvSpPr>
        <p:spPr>
          <a:xfrm>
            <a:off x="253128" y="2480626"/>
            <a:ext cx="8606250" cy="4136062"/>
          </a:xfrm>
          <a:noFill/>
        </p:spPr>
        <p:txBody>
          <a:bodyPr tIns="1644764"/>
          <a:lstStyle>
            <a:lvl1pPr algn="ctr">
              <a:buNone/>
              <a:defRPr baseline="0"/>
            </a:lvl1pPr>
          </a:lstStyle>
          <a:p>
            <a:r>
              <a:rPr lang="nb-NO" dirty="0" smtClean="0"/>
              <a:t>Sett inn bilde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36470" y="1380605"/>
            <a:ext cx="5870848" cy="502024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36468" y="1099100"/>
            <a:ext cx="5870846" cy="339502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ED9300"/>
                </a:solidFill>
              </a:defRPr>
            </a:lvl1pPr>
            <a:lvl2pPr marL="457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53128" y="1993709"/>
            <a:ext cx="1042388" cy="172125"/>
          </a:xfrm>
        </p:spPr>
        <p:txBody>
          <a:bodyPr/>
          <a:lstStyle>
            <a:lvl1pPr>
              <a:defRPr spc="80" baseline="0"/>
            </a:lvl1pPr>
          </a:lstStyle>
          <a:p>
            <a:fld id="{60A48F1C-522E-4A41-B1B3-96FEDF9F2F56}" type="datetime1">
              <a:rPr lang="nb-NO" smtClean="0"/>
              <a:t>11.03.2016</a:t>
            </a:fld>
            <a:endParaRPr lang="nb-NO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238" y="-5421"/>
            <a:ext cx="1508763" cy="8829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421"/>
            <a:ext cx="1354458" cy="1808801"/>
          </a:xfrm>
          <a:prstGeom prst="rect">
            <a:avLst/>
          </a:prstGeom>
        </p:spPr>
      </p:pic>
      <p:sp>
        <p:nvSpPr>
          <p:cNvPr id="11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547664" y="1995359"/>
            <a:ext cx="7247338" cy="17216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91613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rside m/mø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1295775" y="1951083"/>
            <a:ext cx="7558687" cy="260719"/>
          </a:xfrm>
          <a:prstGeom prst="rect">
            <a:avLst/>
          </a:prstGeom>
          <a:solidFill>
            <a:srgbClr val="DAD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74" tIns="32136" rIns="64274" bIns="32136" rtlCol="0" anchor="ctr"/>
          <a:lstStyle/>
          <a:p>
            <a:pPr algn="ctr"/>
            <a:endParaRPr lang="nb-NO"/>
          </a:p>
        </p:txBody>
      </p:sp>
      <p:sp>
        <p:nvSpPr>
          <p:cNvPr id="9" name="Rektangel 8"/>
          <p:cNvSpPr/>
          <p:nvPr/>
        </p:nvSpPr>
        <p:spPr>
          <a:xfrm>
            <a:off x="253126" y="1948926"/>
            <a:ext cx="1043819" cy="260719"/>
          </a:xfrm>
          <a:prstGeom prst="rect">
            <a:avLst/>
          </a:prstGeom>
          <a:solidFill>
            <a:srgbClr val="ED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74" tIns="32136" rIns="64274" bIns="32136"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36470" y="1380605"/>
            <a:ext cx="5870848" cy="502024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36468" y="1099100"/>
            <a:ext cx="5870846" cy="339502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ED9300"/>
                </a:solidFill>
              </a:defRPr>
            </a:lvl1pPr>
            <a:lvl2pPr marL="4570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238" y="-5421"/>
            <a:ext cx="1508763" cy="8829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421"/>
            <a:ext cx="1354458" cy="1808801"/>
          </a:xfrm>
          <a:prstGeom prst="rect">
            <a:avLst/>
          </a:prstGeom>
        </p:spPr>
      </p:pic>
      <p:pic>
        <p:nvPicPr>
          <p:cNvPr id="6" name="Picture 5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956" y="2479826"/>
            <a:ext cx="8606105" cy="4135442"/>
          </a:xfrm>
          <a:prstGeom prst="rect">
            <a:avLst/>
          </a:prstGeom>
        </p:spPr>
      </p:pic>
      <p:sp>
        <p:nvSpPr>
          <p:cNvPr id="12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53126" y="1993709"/>
            <a:ext cx="1042389" cy="172125"/>
          </a:xfrm>
        </p:spPr>
        <p:txBody>
          <a:bodyPr/>
          <a:lstStyle>
            <a:lvl1pPr>
              <a:defRPr spc="80" baseline="0"/>
            </a:lvl1pPr>
          </a:lstStyle>
          <a:p>
            <a:fld id="{B868A18E-ABBF-489E-9BEA-797D7BE41482}" type="datetime1">
              <a:rPr lang="nb-NO" smtClean="0"/>
              <a:t>11.03.2016</a:t>
            </a:fld>
            <a:endParaRPr lang="nb-NO"/>
          </a:p>
        </p:txBody>
      </p:sp>
      <p:sp>
        <p:nvSpPr>
          <p:cNvPr id="11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547664" y="1993202"/>
            <a:ext cx="7247338" cy="17216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14" name="Plassholder for tekst 7"/>
          <p:cNvSpPr>
            <a:spLocks noGrp="1"/>
          </p:cNvSpPr>
          <p:nvPr>
            <p:ph type="body" sz="quarter" idx="17"/>
          </p:nvPr>
        </p:nvSpPr>
        <p:spPr>
          <a:xfrm>
            <a:off x="1275280" y="699472"/>
            <a:ext cx="5692781" cy="35471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ED901A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8" name="Plassholder for innhold 2"/>
          <p:cNvSpPr>
            <a:spLocks noGrp="1"/>
          </p:cNvSpPr>
          <p:nvPr>
            <p:ph idx="1"/>
          </p:nvPr>
        </p:nvSpPr>
        <p:spPr>
          <a:xfrm>
            <a:off x="1273621" y="1777857"/>
            <a:ext cx="4018334" cy="4293806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20" name="Plassholder for bilde 3"/>
          <p:cNvSpPr>
            <a:spLocks noGrp="1"/>
          </p:cNvSpPr>
          <p:nvPr>
            <p:ph type="pic" sz="quarter" idx="19"/>
          </p:nvPr>
        </p:nvSpPr>
        <p:spPr>
          <a:xfrm>
            <a:off x="5752687" y="1834333"/>
            <a:ext cx="3131456" cy="4236219"/>
          </a:xfrm>
        </p:spPr>
        <p:txBody>
          <a:bodyPr tIns="1619676"/>
          <a:lstStyle>
            <a:lvl1pPr marL="0" indent="0" algn="ctr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470558" y="6160824"/>
            <a:ext cx="259723" cy="15189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DE8D9C2-5F05-44EF-B7C1-1B71CE36FE82}" type="slidenum">
              <a:rPr lang="nb-NO" smtClean="0"/>
              <a:t>‹#›</a:t>
            </a:fld>
            <a:endParaRPr lang="nb-NO"/>
          </a:p>
        </p:txBody>
      </p:sp>
      <p:sp>
        <p:nvSpPr>
          <p:cNvPr id="12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58951" y="6385407"/>
            <a:ext cx="1025822" cy="172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 spc="80" baseline="0">
                <a:solidFill>
                  <a:schemeClr val="bg1"/>
                </a:solidFill>
              </a:defRPr>
            </a:lvl1pPr>
          </a:lstStyle>
          <a:p>
            <a:fld id="{14713892-423A-49D0-929B-39501BE10504}" type="datetime1">
              <a:rPr lang="nb-NO" smtClean="0"/>
              <a:t>11.03.2016</a:t>
            </a:fld>
            <a:endParaRPr lang="nb-NO"/>
          </a:p>
        </p:txBody>
      </p:sp>
      <p:sp>
        <p:nvSpPr>
          <p:cNvPr id="9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577122" y="6374164"/>
            <a:ext cx="7247338" cy="17216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innhold og info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ssholder for tekst 14"/>
          <p:cNvSpPr>
            <a:spLocks noGrp="1"/>
          </p:cNvSpPr>
          <p:nvPr>
            <p:ph type="body" sz="quarter" idx="16"/>
          </p:nvPr>
        </p:nvSpPr>
        <p:spPr>
          <a:xfrm>
            <a:off x="5751013" y="2089626"/>
            <a:ext cx="3133130" cy="718194"/>
          </a:xfrm>
          <a:solidFill>
            <a:srgbClr val="C8CACB"/>
          </a:solidFill>
        </p:spPr>
        <p:txBody>
          <a:bodyPr wrap="square" lIns="197936" tIns="172744" rIns="197936" bIns="172744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3" name="Plassholder for tekst 10"/>
          <p:cNvSpPr>
            <a:spLocks noGrp="1"/>
          </p:cNvSpPr>
          <p:nvPr>
            <p:ph type="body" sz="quarter" idx="15" hasCustomPrompt="1"/>
          </p:nvPr>
        </p:nvSpPr>
        <p:spPr>
          <a:xfrm>
            <a:off x="5752687" y="1837687"/>
            <a:ext cx="3131456" cy="251942"/>
          </a:xfrm>
          <a:solidFill>
            <a:srgbClr val="ED9300"/>
          </a:solidFill>
        </p:spPr>
        <p:txBody>
          <a:bodyPr wrap="square" lIns="101217" tIns="50608" rIns="75913" bIns="50608" anchor="ctr">
            <a:noAutofit/>
          </a:bodyPr>
          <a:lstStyle>
            <a:lvl1pPr marL="0" indent="0" algn="r">
              <a:buNone/>
              <a:defRPr sz="900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Forklaringstekst</a:t>
            </a:r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1273621" y="1777988"/>
            <a:ext cx="3802349" cy="4293806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1" name="Plassholder for tekst 10"/>
          <p:cNvSpPr>
            <a:spLocks noGrp="1"/>
          </p:cNvSpPr>
          <p:nvPr>
            <p:ph type="body" sz="quarter" idx="14" hasCustomPrompt="1"/>
          </p:nvPr>
        </p:nvSpPr>
        <p:spPr>
          <a:xfrm>
            <a:off x="5751415" y="1844793"/>
            <a:ext cx="828076" cy="240704"/>
          </a:xfrm>
          <a:solidFill>
            <a:srgbClr val="58B02C"/>
          </a:solidFill>
        </p:spPr>
        <p:txBody>
          <a:bodyPr wrap="none" lIns="75913" tIns="50608" rIns="101217" bIns="50608" anchor="ctr">
            <a:spAutoFit/>
          </a:bodyPr>
          <a:lstStyle>
            <a:lvl1pPr marL="0" indent="0">
              <a:buNone/>
              <a:defRPr sz="9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Infotittel</a:t>
            </a:r>
            <a:endParaRPr lang="nb-NO" dirty="0"/>
          </a:p>
        </p:txBody>
      </p:sp>
      <p:sp>
        <p:nvSpPr>
          <p:cNvPr id="14" name="Plassholder for tekst 7"/>
          <p:cNvSpPr>
            <a:spLocks noGrp="1"/>
          </p:cNvSpPr>
          <p:nvPr>
            <p:ph type="body" sz="quarter" idx="17"/>
          </p:nvPr>
        </p:nvSpPr>
        <p:spPr>
          <a:xfrm>
            <a:off x="1275280" y="699472"/>
            <a:ext cx="5692781" cy="35471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ED901A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8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470558" y="6160824"/>
            <a:ext cx="259723" cy="15189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DE8D9C2-5F05-44EF-B7C1-1B71CE36FE82}" type="slidenum">
              <a:rPr lang="nb-NO" smtClean="0"/>
              <a:t>‹#›</a:t>
            </a:fld>
            <a:endParaRPr lang="nb-NO"/>
          </a:p>
        </p:txBody>
      </p:sp>
      <p:sp>
        <p:nvSpPr>
          <p:cNvPr id="12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58951" y="6385407"/>
            <a:ext cx="1025822" cy="172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 spc="80" baseline="0">
                <a:solidFill>
                  <a:schemeClr val="bg1"/>
                </a:solidFill>
              </a:defRPr>
            </a:lvl1pPr>
          </a:lstStyle>
          <a:p>
            <a:fld id="{443821D6-DD13-4145-8713-7C86E650C51E}" type="datetime1">
              <a:rPr lang="nb-NO" smtClean="0"/>
              <a:t>11.03.2016</a:t>
            </a:fld>
            <a:endParaRPr lang="nb-NO"/>
          </a:p>
        </p:txBody>
      </p:sp>
      <p:sp>
        <p:nvSpPr>
          <p:cNvPr id="1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577122" y="6374164"/>
            <a:ext cx="7247338" cy="17216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4928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, bilde og info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ssholder for tekst 14"/>
          <p:cNvSpPr>
            <a:spLocks noGrp="1"/>
          </p:cNvSpPr>
          <p:nvPr>
            <p:ph type="body" sz="quarter" idx="16"/>
          </p:nvPr>
        </p:nvSpPr>
        <p:spPr>
          <a:xfrm>
            <a:off x="5751013" y="2089626"/>
            <a:ext cx="3133130" cy="718194"/>
          </a:xfrm>
          <a:solidFill>
            <a:srgbClr val="C8CACB"/>
          </a:solidFill>
        </p:spPr>
        <p:txBody>
          <a:bodyPr wrap="square" lIns="197936" tIns="172744" rIns="197936" bIns="172744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14" name="Plassholder for tekst 7"/>
          <p:cNvSpPr>
            <a:spLocks noGrp="1"/>
          </p:cNvSpPr>
          <p:nvPr>
            <p:ph type="body" sz="quarter" idx="17"/>
          </p:nvPr>
        </p:nvSpPr>
        <p:spPr>
          <a:xfrm>
            <a:off x="1275280" y="699472"/>
            <a:ext cx="5692781" cy="35471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ED901A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bilde 3"/>
          <p:cNvSpPr>
            <a:spLocks noGrp="1"/>
          </p:cNvSpPr>
          <p:nvPr>
            <p:ph type="pic" sz="quarter" idx="18"/>
          </p:nvPr>
        </p:nvSpPr>
        <p:spPr>
          <a:xfrm>
            <a:off x="259155" y="1834333"/>
            <a:ext cx="5219094" cy="4236219"/>
          </a:xfrm>
        </p:spPr>
        <p:txBody>
          <a:bodyPr tIns="1619676"/>
          <a:lstStyle>
            <a:lvl1pPr marL="0" indent="0" algn="ctr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19" name="Plassholder for tekst 10"/>
          <p:cNvSpPr>
            <a:spLocks noGrp="1"/>
          </p:cNvSpPr>
          <p:nvPr>
            <p:ph type="body" sz="quarter" idx="15" hasCustomPrompt="1"/>
          </p:nvPr>
        </p:nvSpPr>
        <p:spPr>
          <a:xfrm>
            <a:off x="5752687" y="1837687"/>
            <a:ext cx="3131456" cy="251942"/>
          </a:xfrm>
          <a:solidFill>
            <a:srgbClr val="ED9300"/>
          </a:solidFill>
        </p:spPr>
        <p:txBody>
          <a:bodyPr wrap="square" lIns="101217" tIns="50608" rIns="75913" bIns="50608" anchor="ctr">
            <a:noAutofit/>
          </a:bodyPr>
          <a:lstStyle>
            <a:lvl1pPr marL="0" indent="0" algn="r">
              <a:buNone/>
              <a:defRPr sz="900" b="1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Forklaringstekst</a:t>
            </a:r>
            <a:endParaRPr lang="nb-NO" dirty="0"/>
          </a:p>
        </p:txBody>
      </p:sp>
      <p:sp>
        <p:nvSpPr>
          <p:cNvPr id="20" name="Plassholder for tekst 10"/>
          <p:cNvSpPr>
            <a:spLocks noGrp="1"/>
          </p:cNvSpPr>
          <p:nvPr>
            <p:ph type="body" sz="quarter" idx="14" hasCustomPrompt="1"/>
          </p:nvPr>
        </p:nvSpPr>
        <p:spPr>
          <a:xfrm>
            <a:off x="5751415" y="1844793"/>
            <a:ext cx="828076" cy="240704"/>
          </a:xfrm>
          <a:solidFill>
            <a:srgbClr val="58B02C"/>
          </a:solidFill>
        </p:spPr>
        <p:txBody>
          <a:bodyPr wrap="none" lIns="75913" tIns="50608" rIns="101217" bIns="50608" anchor="ctr">
            <a:spAutoFit/>
          </a:bodyPr>
          <a:lstStyle>
            <a:lvl1pPr marL="0" indent="0">
              <a:buNone/>
              <a:defRPr sz="9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Infotittel</a:t>
            </a:r>
            <a:endParaRPr lang="nb-NO" dirty="0"/>
          </a:p>
        </p:txBody>
      </p:sp>
      <p:sp>
        <p:nvSpPr>
          <p:cNvPr id="1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470558" y="6160824"/>
            <a:ext cx="259723" cy="15189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DE8D9C2-5F05-44EF-B7C1-1B71CE36FE82}" type="slidenum">
              <a:rPr lang="nb-NO" smtClean="0"/>
              <a:t>‹#›</a:t>
            </a:fld>
            <a:endParaRPr lang="nb-NO"/>
          </a:p>
        </p:txBody>
      </p:sp>
      <p:sp>
        <p:nvSpPr>
          <p:cNvPr id="12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58951" y="6385407"/>
            <a:ext cx="1025822" cy="172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 spc="80" baseline="0">
                <a:solidFill>
                  <a:schemeClr val="bg1"/>
                </a:solidFill>
              </a:defRPr>
            </a:lvl1pPr>
          </a:lstStyle>
          <a:p>
            <a:fld id="{1DCE7449-E254-45A3-9DFD-0176685AD21A}" type="datetime1">
              <a:rPr lang="nb-NO" smtClean="0"/>
              <a:t>11.03.2016</a:t>
            </a:fld>
            <a:endParaRPr lang="nb-NO"/>
          </a:p>
        </p:txBody>
      </p:sp>
      <p:sp>
        <p:nvSpPr>
          <p:cNvPr id="11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577122" y="6374164"/>
            <a:ext cx="7247338" cy="17216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1283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, navn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0504" y="1701208"/>
            <a:ext cx="5262926" cy="1727792"/>
          </a:xfrm>
        </p:spPr>
        <p:txBody>
          <a:bodyPr wrap="square">
            <a:noAutofit/>
          </a:bodyPr>
          <a:lstStyle>
            <a:lvl1pPr>
              <a:defRPr sz="3600"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4" name="Plassholder for tekst 7"/>
          <p:cNvSpPr>
            <a:spLocks noGrp="1"/>
          </p:cNvSpPr>
          <p:nvPr>
            <p:ph type="body" sz="quarter" idx="17" hasCustomPrompt="1"/>
          </p:nvPr>
        </p:nvSpPr>
        <p:spPr>
          <a:xfrm>
            <a:off x="230504" y="3429001"/>
            <a:ext cx="5262926" cy="354711"/>
          </a:xfrm>
        </p:spPr>
        <p:txBody>
          <a:bodyPr>
            <a:normAutofit/>
          </a:bodyPr>
          <a:lstStyle>
            <a:lvl1pPr marL="0" indent="0" algn="r">
              <a:buNone/>
              <a:defRPr sz="1700">
                <a:solidFill>
                  <a:srgbClr val="ED9300"/>
                </a:solidFill>
              </a:defRPr>
            </a:lvl1pPr>
          </a:lstStyle>
          <a:p>
            <a:pPr lvl="0"/>
            <a:r>
              <a:rPr lang="nb-NO" dirty="0" smtClean="0"/>
              <a:t>Navn </a:t>
            </a:r>
            <a:r>
              <a:rPr lang="nb-NO" dirty="0" err="1" smtClean="0"/>
              <a:t>Navnesen</a:t>
            </a:r>
            <a:endParaRPr lang="nb-NO" dirty="0"/>
          </a:p>
        </p:txBody>
      </p:sp>
      <p:sp>
        <p:nvSpPr>
          <p:cNvPr id="20" name="Plassholder for bilde 3"/>
          <p:cNvSpPr>
            <a:spLocks noGrp="1"/>
          </p:cNvSpPr>
          <p:nvPr>
            <p:ph type="pic" sz="quarter" idx="19"/>
          </p:nvPr>
        </p:nvSpPr>
        <p:spPr>
          <a:xfrm>
            <a:off x="5752687" y="1834333"/>
            <a:ext cx="3131456" cy="4236219"/>
          </a:xfrm>
        </p:spPr>
        <p:txBody>
          <a:bodyPr tIns="1619676"/>
          <a:lstStyle>
            <a:lvl1pPr marL="0" indent="0" algn="ctr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4" name="Rektangel 3"/>
          <p:cNvSpPr/>
          <p:nvPr/>
        </p:nvSpPr>
        <p:spPr>
          <a:xfrm>
            <a:off x="180276" y="477356"/>
            <a:ext cx="935941" cy="10798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1" tIns="45705" rIns="91411" bIns="45705" rtlCol="0" anchor="ctr"/>
          <a:lstStyle/>
          <a:p>
            <a:pPr algn="ctr"/>
            <a:endParaRPr lang="en-GB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470558" y="6160824"/>
            <a:ext cx="259723" cy="15189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DE8D9C2-5F05-44EF-B7C1-1B71CE36FE82}" type="slidenum">
              <a:rPr lang="nb-NO" smtClean="0"/>
              <a:t>‹#›</a:t>
            </a:fld>
            <a:endParaRPr lang="nb-NO"/>
          </a:p>
        </p:txBody>
      </p:sp>
      <p:sp>
        <p:nvSpPr>
          <p:cNvPr id="12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58951" y="6385407"/>
            <a:ext cx="1025822" cy="172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 spc="80" baseline="0">
                <a:solidFill>
                  <a:schemeClr val="bg1"/>
                </a:solidFill>
              </a:defRPr>
            </a:lvl1pPr>
          </a:lstStyle>
          <a:p>
            <a:fld id="{A6B13A42-9EF7-4E54-A2B7-6E707EF52DF2}" type="datetime1">
              <a:rPr lang="nb-NO" smtClean="0"/>
              <a:t>11.03.2016</a:t>
            </a:fld>
            <a:endParaRPr lang="nb-NO"/>
          </a:p>
        </p:txBody>
      </p:sp>
      <p:sp>
        <p:nvSpPr>
          <p:cNvPr id="9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577122" y="6374164"/>
            <a:ext cx="7247338" cy="17216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5897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t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tel 1"/>
          <p:cNvSpPr>
            <a:spLocks noGrp="1"/>
          </p:cNvSpPr>
          <p:nvPr>
            <p:ph type="title"/>
          </p:nvPr>
        </p:nvSpPr>
        <p:spPr>
          <a:xfrm>
            <a:off x="1275281" y="1065656"/>
            <a:ext cx="6999085" cy="468282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2" name="Plassholder for tekst 7"/>
          <p:cNvSpPr>
            <a:spLocks noGrp="1"/>
          </p:cNvSpPr>
          <p:nvPr>
            <p:ph type="body" sz="quarter" idx="17"/>
          </p:nvPr>
        </p:nvSpPr>
        <p:spPr>
          <a:xfrm>
            <a:off x="1275280" y="699472"/>
            <a:ext cx="5692781" cy="354711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ED901A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5" name="Plassholder for bilde 3"/>
          <p:cNvSpPr>
            <a:spLocks noGrp="1"/>
          </p:cNvSpPr>
          <p:nvPr>
            <p:ph type="pic" sz="quarter" idx="19"/>
          </p:nvPr>
        </p:nvSpPr>
        <p:spPr>
          <a:xfrm>
            <a:off x="252270" y="1834333"/>
            <a:ext cx="8631873" cy="4236219"/>
          </a:xfrm>
        </p:spPr>
        <p:txBody>
          <a:bodyPr tIns="1619676"/>
          <a:lstStyle>
            <a:lvl1pPr marL="0" indent="0" algn="ctr">
              <a:buNone/>
              <a:defRPr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13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470558" y="6160824"/>
            <a:ext cx="259723" cy="15189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DE8D9C2-5F05-44EF-B7C1-1B71CE36FE82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58951" y="6385407"/>
            <a:ext cx="1025822" cy="172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 spc="80" baseline="0">
                <a:solidFill>
                  <a:schemeClr val="bg1"/>
                </a:solidFill>
              </a:defRPr>
            </a:lvl1pPr>
          </a:lstStyle>
          <a:p>
            <a:fld id="{0121AA43-7CF6-4F98-AC58-AF06E51C495D}" type="datetime1">
              <a:rPr lang="nb-NO" smtClean="0"/>
              <a:t>11.03.2016</a:t>
            </a:fld>
            <a:endParaRPr lang="nb-NO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577122" y="6374164"/>
            <a:ext cx="7247338" cy="17216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ktangel 28"/>
          <p:cNvSpPr/>
          <p:nvPr userDrawn="1"/>
        </p:nvSpPr>
        <p:spPr>
          <a:xfrm>
            <a:off x="1284771" y="6328393"/>
            <a:ext cx="7594681" cy="260719"/>
          </a:xfrm>
          <a:prstGeom prst="rect">
            <a:avLst/>
          </a:prstGeom>
          <a:solidFill>
            <a:srgbClr val="DADA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74" tIns="32136" rIns="64274" bIns="32136" rtlCol="0" anchor="ctr"/>
          <a:lstStyle/>
          <a:p>
            <a:pPr algn="ctr"/>
            <a:endParaRPr lang="nb-NO"/>
          </a:p>
        </p:txBody>
      </p:sp>
      <p:sp>
        <p:nvSpPr>
          <p:cNvPr id="30" name="Rektangel 29"/>
          <p:cNvSpPr/>
          <p:nvPr/>
        </p:nvSpPr>
        <p:spPr>
          <a:xfrm>
            <a:off x="258950" y="6328393"/>
            <a:ext cx="1025822" cy="260719"/>
          </a:xfrm>
          <a:prstGeom prst="rect">
            <a:avLst/>
          </a:prstGeom>
          <a:solidFill>
            <a:srgbClr val="ED9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4274" tIns="32136" rIns="64274" bIns="32136" rtlCol="0" anchor="ctr"/>
          <a:lstStyle/>
          <a:p>
            <a:pPr algn="ctr"/>
            <a:endParaRPr lang="nb-NO"/>
          </a:p>
        </p:txBody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275281" y="1058555"/>
            <a:ext cx="6999085" cy="469132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73622" y="1777858"/>
            <a:ext cx="7000745" cy="429380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258951" y="6385407"/>
            <a:ext cx="1025822" cy="172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 spc="80" baseline="0">
                <a:solidFill>
                  <a:schemeClr val="bg1"/>
                </a:solidFill>
              </a:defRPr>
            </a:lvl1pPr>
          </a:lstStyle>
          <a:p>
            <a:fld id="{5B991113-9BB6-47E7-9E98-FB4BCFE343FB}" type="datetime1">
              <a:rPr lang="nb-NO" smtClean="0"/>
              <a:t>11.03.2016</a:t>
            </a:fld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470558" y="6160824"/>
            <a:ext cx="259723" cy="15189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DE8D9C2-5F05-44EF-B7C1-1B71CE36FE82}" type="slidenum">
              <a:rPr lang="nb-NO" smtClean="0"/>
              <a:t>‹#›</a:t>
            </a:fld>
            <a:endParaRPr lang="nb-NO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5"/>
            <a:ext cx="1014810" cy="139871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238" y="0"/>
            <a:ext cx="1508763" cy="882970"/>
          </a:xfrm>
          <a:prstGeom prst="rect">
            <a:avLst/>
          </a:prstGeom>
        </p:spPr>
      </p:pic>
      <p:sp>
        <p:nvSpPr>
          <p:cNvPr id="12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577122" y="6374164"/>
            <a:ext cx="7247338" cy="17216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2" r:id="rId2"/>
    <p:sldLayoutId id="2147483663" r:id="rId3"/>
    <p:sldLayoutId id="2147483661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 ftr="0"/>
  <p:txStyles>
    <p:titleStyle>
      <a:lvl1pPr algn="l" defTabSz="914035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2394" indent="-302394" algn="l" defTabSz="914035" rtl="0" eaLnBrk="1" latinLnBrk="0" hangingPunct="1">
        <a:spcBef>
          <a:spcPts val="432"/>
        </a:spcBef>
        <a:buClr>
          <a:srgbClr val="ED9300"/>
        </a:buClr>
        <a:buFont typeface="Arial" pitchFamily="34" charset="0"/>
        <a:buChar char="●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69076" indent="-251065" algn="l" defTabSz="914035" rtl="0" eaLnBrk="1" latinLnBrk="0" hangingPunct="1">
        <a:spcBef>
          <a:spcPts val="432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4052" indent="-191925" algn="l" defTabSz="914035" rtl="0" eaLnBrk="1" latinLnBrk="0" hangingPunct="1">
        <a:spcBef>
          <a:spcPts val="432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45116" indent="-251065" algn="l" defTabSz="914035" rtl="0" eaLnBrk="1" latinLnBrk="0" hangingPunct="1">
        <a:spcBef>
          <a:spcPts val="432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97294" indent="-252181" algn="l" defTabSz="914035" rtl="0" eaLnBrk="1" latinLnBrk="0" hangingPunct="1">
        <a:spcBef>
          <a:spcPts val="432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594" indent="-228507" algn="l" defTabSz="9140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612" indent="-228507" algn="l" defTabSz="9140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628" indent="-228507" algn="l" defTabSz="9140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646" indent="-228507" algn="l" defTabSz="91403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03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18" algn="l" defTabSz="91403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35" algn="l" defTabSz="91403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52" algn="l" defTabSz="91403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069" algn="l" defTabSz="91403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086" algn="l" defTabSz="91403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103" algn="l" defTabSz="91403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20" algn="l" defTabSz="91403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138" algn="l" defTabSz="914035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5"/>
          <p:cNvSpPr>
            <a:spLocks noGrp="1"/>
          </p:cNvSpPr>
          <p:nvPr>
            <p:ph type="title"/>
          </p:nvPr>
        </p:nvSpPr>
        <p:spPr>
          <a:xfrm>
            <a:off x="1043608" y="979957"/>
            <a:ext cx="8224560" cy="469132"/>
          </a:xfrm>
        </p:spPr>
        <p:txBody>
          <a:bodyPr>
            <a:normAutofit/>
          </a:bodyPr>
          <a:lstStyle/>
          <a:p>
            <a:r>
              <a:rPr lang="nb-NO" sz="2100" b="1" dirty="0" smtClean="0"/>
              <a:t>Tre arbeidstakere innenfor sikkerhetssonen da salve ble avfyrt</a:t>
            </a:r>
            <a:endParaRPr lang="nb-NO" sz="2100" dirty="0"/>
          </a:p>
        </p:txBody>
      </p:sp>
      <p:sp>
        <p:nvSpPr>
          <p:cNvPr id="8" name="Plassholder for tekst 7"/>
          <p:cNvSpPr>
            <a:spLocks noGrp="1"/>
          </p:cNvSpPr>
          <p:nvPr>
            <p:ph type="body" sz="quarter" idx="17"/>
          </p:nvPr>
        </p:nvSpPr>
        <p:spPr>
          <a:xfrm>
            <a:off x="1043608" y="695052"/>
            <a:ext cx="5692781" cy="354711"/>
          </a:xfrm>
        </p:spPr>
        <p:txBody>
          <a:bodyPr>
            <a:normAutofit fontScale="70000" lnSpcReduction="20000"/>
          </a:bodyPr>
          <a:lstStyle/>
          <a:p>
            <a:r>
              <a:rPr lang="nb-NO" dirty="0" smtClean="0"/>
              <a:t>Læring av potensiell dødsulykke med flere omkomne 24.02.16</a:t>
            </a:r>
            <a:endParaRPr lang="nb-NO" dirty="0"/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3649190" y="1665540"/>
            <a:ext cx="5472608" cy="539077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b-NO" sz="19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Hva har </a:t>
            </a:r>
            <a:r>
              <a:rPr lang="nb-NO" sz="19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skjedd - konsekvens?</a:t>
            </a:r>
            <a:endParaRPr lang="nb-NO" sz="19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nb-NO" sz="1900" dirty="0" smtClean="0">
                <a:latin typeface="Arial" pitchFamily="34" charset="0"/>
                <a:cs typeface="Arial" pitchFamily="34" charset="0"/>
              </a:rPr>
              <a:t>Tre arbeidstakere var på veg fra salvested til anvist sikkerhetsplass, da salven ble fyrt av. Stein sprutet over området, men traff ikke personene som var 150 m fra salvested.</a:t>
            </a:r>
          </a:p>
          <a:p>
            <a:r>
              <a:rPr lang="nb-NO" sz="1900" dirty="0" smtClean="0">
                <a:latin typeface="Arial" pitchFamily="34" charset="0"/>
                <a:cs typeface="Arial" pitchFamily="34" charset="0"/>
              </a:rPr>
              <a:t>Dersom </a:t>
            </a:r>
            <a:r>
              <a:rPr lang="nb-NO" sz="1900" dirty="0">
                <a:latin typeface="Arial" pitchFamily="34" charset="0"/>
                <a:cs typeface="Arial" pitchFamily="34" charset="0"/>
              </a:rPr>
              <a:t>stein hadde truffet personer, kunne det ha medført dø</a:t>
            </a:r>
            <a:r>
              <a:rPr lang="nb-NO" dirty="0">
                <a:latin typeface="Arial" pitchFamily="34" charset="0"/>
                <a:cs typeface="Arial" pitchFamily="34" charset="0"/>
              </a:rPr>
              <a:t>d.</a:t>
            </a:r>
          </a:p>
          <a:p>
            <a:pPr marL="0" indent="0">
              <a:buNone/>
            </a:pPr>
            <a:endParaRPr lang="nb-NO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b-NO" sz="19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Hva </a:t>
            </a:r>
            <a:r>
              <a:rPr lang="nb-NO" sz="19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var den direkte/utløsende årsak?</a:t>
            </a:r>
          </a:p>
          <a:p>
            <a:r>
              <a:rPr lang="nb-NO" sz="1900" dirty="0" smtClean="0">
                <a:latin typeface="Arial" pitchFamily="34" charset="0"/>
                <a:cs typeface="Arial" pitchFamily="34" charset="0"/>
              </a:rPr>
              <a:t>Avfyring av salve uten at sikkerhetssonen var evakuert</a:t>
            </a:r>
          </a:p>
          <a:p>
            <a:endParaRPr lang="nb-NO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b-NO" sz="19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Hvorfor skjedde det (bakenforliggende årsak</a:t>
            </a:r>
            <a:r>
              <a:rPr lang="nb-NO" sz="19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)?</a:t>
            </a:r>
          </a:p>
          <a:p>
            <a:r>
              <a:rPr lang="nb-NO" sz="1900" dirty="0">
                <a:latin typeface="Arial" pitchFamily="34" charset="0"/>
                <a:cs typeface="Arial" pitchFamily="34" charset="0"/>
              </a:rPr>
              <a:t>Prosedyrer for </a:t>
            </a:r>
            <a:r>
              <a:rPr lang="nb-NO" sz="1900" dirty="0" smtClean="0">
                <a:latin typeface="Arial" pitchFamily="34" charset="0"/>
                <a:cs typeface="Arial" pitchFamily="34" charset="0"/>
              </a:rPr>
              <a:t>evakuering var mangelfull og den ble heller </a:t>
            </a:r>
            <a:r>
              <a:rPr lang="nb-NO" sz="1900" dirty="0">
                <a:latin typeface="Arial" pitchFamily="34" charset="0"/>
                <a:cs typeface="Arial" pitchFamily="34" charset="0"/>
              </a:rPr>
              <a:t>ikke </a:t>
            </a:r>
            <a:r>
              <a:rPr lang="nb-NO" sz="1900" dirty="0" smtClean="0">
                <a:latin typeface="Arial" pitchFamily="34" charset="0"/>
                <a:cs typeface="Arial" pitchFamily="34" charset="0"/>
              </a:rPr>
              <a:t>fulgt</a:t>
            </a:r>
          </a:p>
          <a:p>
            <a:r>
              <a:rPr lang="nb-NO" sz="1900" dirty="0" smtClean="0">
                <a:latin typeface="Arial" pitchFamily="34" charset="0"/>
                <a:cs typeface="Arial" pitchFamily="34" charset="0"/>
              </a:rPr>
              <a:t>Manglende </a:t>
            </a:r>
            <a:r>
              <a:rPr lang="nb-NO" sz="1900" dirty="0">
                <a:latin typeface="Arial" pitchFamily="34" charset="0"/>
                <a:cs typeface="Arial" pitchFamily="34" charset="0"/>
              </a:rPr>
              <a:t>kommunikasjon mellom bergsprenger og </a:t>
            </a:r>
            <a:r>
              <a:rPr lang="nb-NO" sz="1900" dirty="0" smtClean="0">
                <a:latin typeface="Arial" pitchFamily="34" charset="0"/>
                <a:cs typeface="Arial" pitchFamily="34" charset="0"/>
              </a:rPr>
              <a:t>vaktposter om at sikkerhetssonen var evakuert før avfyring</a:t>
            </a:r>
            <a:endParaRPr lang="nb-NO" sz="1900" dirty="0">
              <a:latin typeface="Arial" pitchFamily="34" charset="0"/>
              <a:cs typeface="Arial" pitchFamily="34" charset="0"/>
            </a:endParaRPr>
          </a:p>
          <a:p>
            <a:r>
              <a:rPr lang="nb-NO" sz="1900" dirty="0" smtClean="0">
                <a:latin typeface="Arial" pitchFamily="34" charset="0"/>
                <a:cs typeface="Arial" pitchFamily="34" charset="0"/>
              </a:rPr>
              <a:t>Vaktene </a:t>
            </a:r>
            <a:r>
              <a:rPr lang="nb-NO" sz="1900" dirty="0">
                <a:latin typeface="Arial" pitchFamily="34" charset="0"/>
                <a:cs typeface="Arial" pitchFamily="34" charset="0"/>
              </a:rPr>
              <a:t>visste ikke at tre arbeidstakere gikk fra salvested like før det skulle </a:t>
            </a:r>
            <a:r>
              <a:rPr lang="nb-NO" sz="1900" dirty="0" smtClean="0">
                <a:latin typeface="Arial" pitchFamily="34" charset="0"/>
                <a:cs typeface="Arial" pitchFamily="34" charset="0"/>
              </a:rPr>
              <a:t>sprenges og oppdaget dette når sirenen gikk. </a:t>
            </a:r>
            <a:endParaRPr lang="nb-NO" sz="1900" dirty="0">
              <a:latin typeface="Arial" pitchFamily="34" charset="0"/>
              <a:cs typeface="Arial" pitchFamily="34" charset="0"/>
            </a:endParaRPr>
          </a:p>
          <a:p>
            <a:r>
              <a:rPr lang="nb-NO" sz="1900" dirty="0">
                <a:latin typeface="Arial" pitchFamily="34" charset="0"/>
                <a:cs typeface="Arial" pitchFamily="34" charset="0"/>
              </a:rPr>
              <a:t>Bergsprenger kunne ikke høre beskjed fra </a:t>
            </a:r>
            <a:r>
              <a:rPr lang="nb-NO" sz="1900" dirty="0" smtClean="0">
                <a:latin typeface="Arial" pitchFamily="34" charset="0"/>
                <a:cs typeface="Arial" pitchFamily="34" charset="0"/>
              </a:rPr>
              <a:t>vakt via radio, </a:t>
            </a:r>
            <a:r>
              <a:rPr lang="nb-NO" sz="1900" dirty="0">
                <a:latin typeface="Arial" pitchFamily="34" charset="0"/>
                <a:cs typeface="Arial" pitchFamily="34" charset="0"/>
              </a:rPr>
              <a:t>på grunn av </a:t>
            </a:r>
            <a:r>
              <a:rPr lang="nb-NO" sz="1900" dirty="0" smtClean="0">
                <a:latin typeface="Arial" pitchFamily="34" charset="0"/>
                <a:cs typeface="Arial" pitchFamily="34" charset="0"/>
              </a:rPr>
              <a:t>sirene. </a:t>
            </a:r>
          </a:p>
          <a:p>
            <a:pPr marL="0" indent="0">
              <a:buNone/>
            </a:pPr>
            <a:endParaRPr lang="nb-NO" sz="19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nb-NO" sz="19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Læring/tiltak</a:t>
            </a:r>
            <a:endParaRPr lang="nb-NO" sz="19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nb-NO" sz="1900" dirty="0">
                <a:latin typeface="Arial" pitchFamily="34" charset="0"/>
                <a:cs typeface="Arial" pitchFamily="34" charset="0"/>
              </a:rPr>
              <a:t>Kommunikasjonsprosedyrer mellom vakter og bergsprenger må forstås, innøves og praktiseres </a:t>
            </a:r>
          </a:p>
          <a:p>
            <a:r>
              <a:rPr lang="nb-NO" sz="1900" dirty="0">
                <a:latin typeface="Arial" pitchFamily="34" charset="0"/>
                <a:cs typeface="Arial" pitchFamily="34" charset="0"/>
              </a:rPr>
              <a:t>Planlegging av oppholdssted for byggherrens personell/ observatører skal gjøres med alle vakter og bergsprenger tilstede og fremgå skriftlig.</a:t>
            </a:r>
          </a:p>
          <a:p>
            <a:r>
              <a:rPr lang="nb-NO" sz="1900" dirty="0" smtClean="0">
                <a:latin typeface="Arial" pitchFamily="34" charset="0"/>
                <a:cs typeface="Arial" pitchFamily="34" charset="0"/>
              </a:rPr>
              <a:t>Bergsprenger skal ha positiv tilbakemelding fra </a:t>
            </a:r>
            <a:r>
              <a:rPr lang="nb-NO" sz="1900" u="sng" dirty="0">
                <a:latin typeface="Arial" pitchFamily="34" charset="0"/>
                <a:cs typeface="Arial" pitchFamily="34" charset="0"/>
              </a:rPr>
              <a:t>alle </a:t>
            </a:r>
            <a:r>
              <a:rPr lang="nb-NO" sz="1900" dirty="0" smtClean="0">
                <a:latin typeface="Arial" pitchFamily="34" charset="0"/>
                <a:cs typeface="Arial" pitchFamily="34" charset="0"/>
              </a:rPr>
              <a:t>vakter, før salven avfyres. </a:t>
            </a:r>
          </a:p>
          <a:p>
            <a:r>
              <a:rPr lang="nb-NO" sz="1900" dirty="0" smtClean="0">
                <a:latin typeface="Arial" pitchFamily="34" charset="0"/>
                <a:cs typeface="Arial" pitchFamily="34" charset="0"/>
              </a:rPr>
              <a:t>Alle vakter må få beskjed om antall personell som går fra en post (inkl. salvested) til en annen like før sprengning/evakuering.</a:t>
            </a:r>
          </a:p>
          <a:p>
            <a:r>
              <a:rPr lang="nb-NO" sz="1900" dirty="0" smtClean="0">
                <a:latin typeface="Arial" pitchFamily="34" charset="0"/>
                <a:cs typeface="Arial" pitchFamily="34" charset="0"/>
              </a:rPr>
              <a:t>Sirene </a:t>
            </a:r>
            <a:r>
              <a:rPr lang="nb-NO" sz="1900" dirty="0">
                <a:latin typeface="Arial" pitchFamily="34" charset="0"/>
                <a:cs typeface="Arial" pitchFamily="34" charset="0"/>
              </a:rPr>
              <a:t>må plasseres slik at bergsprenger og </a:t>
            </a:r>
            <a:r>
              <a:rPr lang="nb-NO" sz="1900" dirty="0" smtClean="0">
                <a:latin typeface="Arial" pitchFamily="34" charset="0"/>
                <a:cs typeface="Arial" pitchFamily="34" charset="0"/>
              </a:rPr>
              <a:t>vakter </a:t>
            </a:r>
            <a:r>
              <a:rPr lang="nb-NO" sz="1900" dirty="0">
                <a:latin typeface="Arial" pitchFamily="34" charset="0"/>
                <a:cs typeface="Arial" pitchFamily="34" charset="0"/>
              </a:rPr>
              <a:t>hører åpen radiokommunikasjon. 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nb-NO" dirty="0" smtClean="0"/>
              <a:t>Synergi 295382</a:t>
            </a:r>
            <a:endParaRPr lang="nb-NO" dirty="0"/>
          </a:p>
        </p:txBody>
      </p:sp>
      <p:pic>
        <p:nvPicPr>
          <p:cNvPr id="9" name="Bilde 8" descr="C:\Users\bentul\AppData\Local\Microsoft\Windows\Temporary Internet Files\Content.Outlook\0W73W3C0\P1010502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50" r="16737"/>
          <a:stretch/>
        </p:blipFill>
        <p:spPr bwMode="auto">
          <a:xfrm>
            <a:off x="206" y="1665540"/>
            <a:ext cx="3491674" cy="46437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91913051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SVV">
      <a:dk1>
        <a:sysClr val="windowText" lastClr="000000"/>
      </a:dk1>
      <a:lt1>
        <a:sysClr val="window" lastClr="FFFFFF"/>
      </a:lt1>
      <a:dk2>
        <a:srgbClr val="ED9300"/>
      </a:dk2>
      <a:lt2>
        <a:srgbClr val="E1E1E1"/>
      </a:lt2>
      <a:accent1>
        <a:srgbClr val="ED9300"/>
      </a:accent1>
      <a:accent2>
        <a:srgbClr val="3F505A"/>
      </a:accent2>
      <a:accent3>
        <a:srgbClr val="DADADA"/>
      </a:accent3>
      <a:accent4>
        <a:srgbClr val="58B02C"/>
      </a:accent4>
      <a:accent5>
        <a:srgbClr val="75450B"/>
      </a:accent5>
      <a:accent6>
        <a:srgbClr val="1F282D"/>
      </a:accent6>
      <a:hlink>
        <a:srgbClr val="0000FF"/>
      </a:hlink>
      <a:folHlink>
        <a:srgbClr val="800080"/>
      </a:folHlink>
    </a:clrScheme>
    <a:fontScheme name="Custom 1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 Statens vegvesen liggende standard norsk.potx [Skrivebeskyttet]" id="{3E198112-B1E4-44BC-8C3E-1CA4DA7E830E}" vid="{29E3B4CA-6E79-4609-AB97-F34C0014226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 Statens vegvesen liggende standard norsk</Template>
  <TotalTime>316</TotalTime>
  <Words>232</Words>
  <Application>Microsoft Office PowerPoint</Application>
  <PresentationFormat>Skjermfremvisning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Lucida Sans Unicode</vt:lpstr>
      <vt:lpstr>blank</vt:lpstr>
      <vt:lpstr>Tre arbeidstakere innenfor sikkerhetssonen da salve ble avfyrt</vt:lpstr>
    </vt:vector>
  </TitlesOfParts>
  <Company>Statens vegvesen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Ulfseth Bente</dc:creator>
  <cp:lastModifiedBy>Ulfseth Bente</cp:lastModifiedBy>
  <cp:revision>36</cp:revision>
  <dcterms:created xsi:type="dcterms:W3CDTF">2016-03-01T09:00:16Z</dcterms:created>
  <dcterms:modified xsi:type="dcterms:W3CDTF">2016-03-11T13:02:08Z</dcterms:modified>
</cp:coreProperties>
</file>