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351" r:id="rId2"/>
    <p:sldId id="330" r:id="rId3"/>
    <p:sldId id="364" r:id="rId4"/>
    <p:sldId id="344" r:id="rId5"/>
    <p:sldId id="369" r:id="rId6"/>
    <p:sldId id="367" r:id="rId7"/>
    <p:sldId id="368" r:id="rId8"/>
    <p:sldId id="363" r:id="rId9"/>
    <p:sldId id="338" r:id="rId10"/>
    <p:sldId id="366" r:id="rId11"/>
    <p:sldId id="347" r:id="rId12"/>
  </p:sldIdLst>
  <p:sldSz cx="9145588" cy="6859588"/>
  <p:notesSz cx="6797675" cy="9926638"/>
  <p:defaultTextStyle>
    <a:defPPr>
      <a:defRPr lang="nb-NO"/>
    </a:defPPr>
    <a:lvl1pPr marL="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01A"/>
    <a:srgbClr val="ED9300"/>
    <a:srgbClr val="58B02C"/>
    <a:srgbClr val="DADADA"/>
    <a:srgbClr val="C8CACB"/>
    <a:srgbClr val="808080"/>
    <a:srgbClr val="EAEAEA"/>
    <a:srgbClr val="59B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5" autoAdjust="0"/>
    <p:restoredTop sz="86402" autoAdjust="0"/>
  </p:normalViewPr>
  <p:slideViewPr>
    <p:cSldViewPr snapToObjects="1">
      <p:cViewPr>
        <p:scale>
          <a:sx n="89" d="100"/>
          <a:sy n="89" d="100"/>
        </p:scale>
        <p:origin x="-104" y="96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45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AEECC-845F-4DA0-949D-0B5A3FEA011D}" type="datetimeFigureOut">
              <a:rPr lang="nb-NO" smtClean="0"/>
              <a:pPr/>
              <a:t>07.04.2014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B0B2-4E16-48B4-A117-38F6EBA2124B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22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2469E-C43F-48F3-AA8B-DC367A3AEE5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7828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620713"/>
            <a:ext cx="4959350" cy="3721100"/>
          </a:xfrm>
          <a:ln/>
        </p:spPr>
      </p:sp>
      <p:sp>
        <p:nvSpPr>
          <p:cNvPr id="16387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4ABC6F8-5805-4A19-85B9-58031C6FA6B3}" type="slidenum">
              <a:rPr lang="nb-NO" altLang="nb-NO" sz="1200" smtClean="0"/>
              <a:pPr eaLnBrk="1" hangingPunct="1"/>
              <a:t>2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B0B2-4E16-48B4-A117-38F6EBA2124B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112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5B0B2-4E16-48B4-A117-38F6EBA2124B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3304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altLang="nb-NO" smtClean="0">
                <a:latin typeface="Times New Roman" pitchFamily="18" charset="0"/>
                <a:cs typeface="Times New Roman" pitchFamily="18" charset="0"/>
              </a:rPr>
              <a:t>Kvu verktøyet sikrer god medvirkning</a:t>
            </a:r>
          </a:p>
        </p:txBody>
      </p:sp>
      <p:sp>
        <p:nvSpPr>
          <p:cNvPr id="1843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161FB65-46DE-45CF-B8D8-A90D94E2629F}" type="slidenum">
              <a:rPr lang="nb-NO" altLang="nb-NO" sz="1200" smtClean="0"/>
              <a:pPr eaLnBrk="1" hangingPunct="1"/>
              <a:t>10</a:t>
            </a:fld>
            <a:endParaRPr lang="nb-NO" altLang="nb-NO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1284994" y="6329858"/>
            <a:ext cx="7596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27434" y="3092393"/>
            <a:ext cx="720632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27723" y="2796542"/>
            <a:ext cx="7206039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258995" y="6329858"/>
            <a:ext cx="10332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43889" y="6403893"/>
            <a:ext cx="930145" cy="172165"/>
          </a:xfrm>
        </p:spPr>
        <p:txBody>
          <a:bodyPr/>
          <a:lstStyle>
            <a:lvl1pPr>
              <a:defRPr spc="80" baseline="0"/>
            </a:lvl1pPr>
          </a:lstStyle>
          <a:p>
            <a:r>
              <a:rPr lang="nb-NO" smtClean="0"/>
              <a:t>14.mars 2014</a:t>
            </a:r>
            <a:endParaRPr lang="nb-NO" dirty="0"/>
          </a:p>
        </p:txBody>
      </p:sp>
      <p:sp>
        <p:nvSpPr>
          <p:cNvPr id="1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45476" y="6399899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Konseptvalgutredning 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80415" cy="35155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0"/>
            <a:ext cx="1509025" cy="883174"/>
          </a:xfrm>
          <a:prstGeom prst="rect">
            <a:avLst/>
          </a:prstGeom>
        </p:spPr>
      </p:pic>
      <p:sp>
        <p:nvSpPr>
          <p:cNvPr id="18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472029" y="6191278"/>
            <a:ext cx="259768" cy="151927"/>
          </a:xfrm>
        </p:spPr>
        <p:txBody>
          <a:bodyPr/>
          <a:lstStyle/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14.mars 2014</a:t>
            </a: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Konseptvalgutredning </a:t>
            </a: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F9273-4A78-4B0B-B18B-B73C3808C1D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54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tellysbilde 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6000" y="1951535"/>
            <a:ext cx="7560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0" tIns="32139" rIns="64280" bIns="32139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71" y="1949378"/>
            <a:ext cx="1044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0" tIns="32139" rIns="64280" bIns="32139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72" y="2481200"/>
            <a:ext cx="8607745" cy="4137020"/>
          </a:xfrm>
          <a:noFill/>
        </p:spPr>
        <p:txBody>
          <a:bodyPr tIns="1644928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737" y="1380925"/>
            <a:ext cx="587186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735" y="1099354"/>
            <a:ext cx="5871866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72" y="1994171"/>
            <a:ext cx="1042569" cy="172165"/>
          </a:xfrm>
        </p:spPr>
        <p:txBody>
          <a:bodyPr/>
          <a:lstStyle>
            <a:lvl1pPr>
              <a:defRPr spc="80" baseline="0"/>
            </a:lvl1pPr>
          </a:lstStyle>
          <a:p>
            <a:r>
              <a:rPr lang="nb-NO" smtClean="0"/>
              <a:t>14.03.2014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990" y="1999930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KVU E6 Fauske- Mørsvikbotn  - Utfordringer og strategier</a:t>
            </a:r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4" y="-5422"/>
            <a:ext cx="1509025" cy="88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2"/>
            <a:ext cx="1354693" cy="18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5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14.mars 2014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45476" y="6399899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Konseptvalgutredning 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14.mars 2014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A5D4-7951-41B2-927E-5337A52956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45476" y="6399899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Konseptvalgutredning 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842" y="1778269"/>
            <a:ext cx="4019032" cy="429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3686" y="1834758"/>
            <a:ext cx="3132000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2012" y="2090109"/>
            <a:ext cx="3133674" cy="533641"/>
          </a:xfrm>
          <a:solidFill>
            <a:srgbClr val="C8CACB"/>
          </a:solidFill>
        </p:spPr>
        <p:txBody>
          <a:bodyPr wrap="square" lIns="197976" tIns="172779" rIns="197976" bIns="172779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3686" y="1838113"/>
            <a:ext cx="3132000" cy="252000"/>
          </a:xfrm>
          <a:solidFill>
            <a:srgbClr val="ED9300"/>
          </a:solidFill>
        </p:spPr>
        <p:txBody>
          <a:bodyPr wrap="square" lIns="101237" tIns="50618" rIns="75928" bIns="5061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14.mars 2014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A5D4-7951-41B2-927E-5337A52956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842" y="1778400"/>
            <a:ext cx="3803009" cy="429480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2414" y="1839600"/>
            <a:ext cx="828112" cy="252000"/>
          </a:xfrm>
          <a:solidFill>
            <a:srgbClr val="58B02C"/>
          </a:solidFill>
        </p:spPr>
        <p:txBody>
          <a:bodyPr wrap="none" lIns="75928" tIns="50618" rIns="101237" bIns="5061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45476" y="6399899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Konseptvalgutredning 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2012" y="2090109"/>
            <a:ext cx="3133674" cy="533641"/>
          </a:xfrm>
          <a:solidFill>
            <a:srgbClr val="C8CACB"/>
          </a:solidFill>
        </p:spPr>
        <p:txBody>
          <a:bodyPr wrap="square" lIns="197976" tIns="172779" rIns="197976" bIns="172779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14.mars 2014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A5D4-7951-41B2-927E-5337A52956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45476" y="6399899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Konseptvalgutredning 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200" y="1834758"/>
            <a:ext cx="5220000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3686" y="1838113"/>
            <a:ext cx="3132000" cy="252000"/>
          </a:xfrm>
          <a:solidFill>
            <a:srgbClr val="ED9300"/>
          </a:solidFill>
        </p:spPr>
        <p:txBody>
          <a:bodyPr wrap="square" lIns="101237" tIns="50618" rIns="75928" bIns="5061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2414" y="1839600"/>
            <a:ext cx="828112" cy="252000"/>
          </a:xfrm>
          <a:solidFill>
            <a:srgbClr val="58B02C"/>
          </a:solidFill>
        </p:spPr>
        <p:txBody>
          <a:bodyPr wrap="none" lIns="75928" tIns="50618" rIns="101237" bIns="5061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44" y="1701602"/>
            <a:ext cx="5263840" cy="17281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14.mars 2014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A5D4-7951-41B2-927E-5337A52956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45476" y="6399899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Konseptvalgutredning 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44" y="3429795"/>
            <a:ext cx="5263840" cy="354793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3686" y="1834758"/>
            <a:ext cx="3132000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 userDrawn="1"/>
        </p:nvSpPr>
        <p:spPr>
          <a:xfrm>
            <a:off x="180307" y="477467"/>
            <a:ext cx="93610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14.mars 2014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A5D4-7951-41B2-927E-5337A52956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45476" y="6399899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Konseptvalgutredning </a:t>
            </a:r>
            <a:endParaRPr lang="nb-NO" dirty="0"/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502" y="1065903"/>
            <a:ext cx="7000301" cy="46839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314" y="1834758"/>
            <a:ext cx="8633372" cy="42372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14.mars 2014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A5D4-7951-41B2-927E-5337A529565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45476" y="6399899"/>
            <a:ext cx="7247338" cy="17216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Konseptvalgutredning 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501" y="699634"/>
            <a:ext cx="5693770" cy="35479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296000" y="1951534"/>
            <a:ext cx="7560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253170" y="1949377"/>
            <a:ext cx="1044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71" y="2481200"/>
            <a:ext cx="8607745" cy="413702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tIns="1645093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737" y="1380925"/>
            <a:ext cx="5871868" cy="50214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735" y="1099354"/>
            <a:ext cx="5871866" cy="339581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336632" y="2008684"/>
            <a:ext cx="930145" cy="172165"/>
          </a:xfrm>
        </p:spPr>
        <p:txBody>
          <a:bodyPr/>
          <a:lstStyle>
            <a:lvl1pPr>
              <a:defRPr spc="80" baseline="0"/>
            </a:lvl1pPr>
          </a:lstStyle>
          <a:p>
            <a:r>
              <a:rPr lang="nb-NO" smtClean="0"/>
              <a:t>14.mars 2014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990" y="2014443"/>
            <a:ext cx="7247338" cy="172165"/>
          </a:xfrm>
        </p:spPr>
        <p:txBody>
          <a:bodyPr/>
          <a:lstStyle>
            <a:lvl1pPr>
              <a:defRPr b="1"/>
            </a:lvl1pPr>
          </a:lstStyle>
          <a:p>
            <a:r>
              <a:rPr lang="nb-NO" smtClean="0"/>
              <a:t>Konseptvalgutredning 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-5422"/>
            <a:ext cx="1509025" cy="883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2"/>
            <a:ext cx="1354693" cy="180922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994" y="6329858"/>
            <a:ext cx="7596000" cy="26077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95" y="6329858"/>
            <a:ext cx="1026000" cy="26077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87" tIns="32142" rIns="64287" bIns="32142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502" y="1058799"/>
            <a:ext cx="7000301" cy="46924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843" y="1778270"/>
            <a:ext cx="7001961" cy="4294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5601" y="6404400"/>
            <a:ext cx="928242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1" spc="80" baseline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14.mars 2014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4400" y="6404400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Konseptvalgutredning 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2029" y="6191278"/>
            <a:ext cx="259768" cy="1519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FBFA5D4-7951-41B2-927E-5337A529565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986" cy="13990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63" y="0"/>
            <a:ext cx="1509025" cy="8831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7" r:id="rId4"/>
    <p:sldLayoutId id="2147483668" r:id="rId5"/>
    <p:sldLayoutId id="2147483669" r:id="rId6"/>
    <p:sldLayoutId id="2147483661" r:id="rId7"/>
    <p:sldLayoutId id="2147483654" r:id="rId8"/>
    <p:sldLayoutId id="2147483663" r:id="rId9"/>
    <p:sldLayoutId id="2147483672" r:id="rId10"/>
    <p:sldLayoutId id="2147483673" r:id="rId11"/>
  </p:sldLayoutIdLst>
  <p:hf hdr="0"/>
  <p:txStyles>
    <p:titleStyle>
      <a:lvl1pPr algn="l" defTabSz="914218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454" indent="-302454" algn="l" defTabSz="914218" rtl="0" eaLnBrk="1" latinLnBrk="0" hangingPunct="1">
        <a:spcBef>
          <a:spcPts val="1406"/>
        </a:spcBef>
        <a:buClr>
          <a:srgbClr val="ED9300"/>
        </a:buClr>
        <a:buFont typeface="Arial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569190" indent="-251115" algn="l" defTabSz="914218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4191" indent="-191963" algn="l" defTabSz="91421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45305" indent="-251115" algn="l" defTabSz="914218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534" indent="-252231" algn="l" defTabSz="914218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3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736" y="981522"/>
            <a:ext cx="6996498" cy="93610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Velkommen</a:t>
            </a:r>
            <a:br>
              <a:rPr lang="nb-NO" dirty="0" smtClean="0"/>
            </a:br>
            <a:r>
              <a:rPr lang="nb-NO" dirty="0" smtClean="0"/>
              <a:t>Konseptvalgutredning (KVU) E10 Fiskebøl - 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72" y="1994170"/>
            <a:ext cx="1079262" cy="643535"/>
          </a:xfrm>
        </p:spPr>
        <p:txBody>
          <a:bodyPr/>
          <a:lstStyle/>
          <a:p>
            <a:r>
              <a:rPr lang="nb-NO" dirty="0" smtClean="0"/>
              <a:t>10.april.2014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692474" y="2493690"/>
            <a:ext cx="6480720" cy="2862332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nb-NO" b="1" dirty="0" smtClean="0">
                <a:solidFill>
                  <a:srgbClr val="0070C0"/>
                </a:solidFill>
                <a:latin typeface="Imprint MT Shadow" panose="04020605060303030202" pitchFamily="82" charset="0"/>
                <a:ea typeface="FangSong" panose="02010609060101010101" pitchFamily="49" charset="-122"/>
                <a:cs typeface="Aharoni" panose="02010803020104030203" pitchFamily="2" charset="-79"/>
              </a:rPr>
              <a:t>Agenda møte Utfordringer for KVU, Leknes 10.04.14</a:t>
            </a:r>
          </a:p>
          <a:p>
            <a:endParaRPr lang="nb-NO" b="1" dirty="0">
              <a:solidFill>
                <a:srgbClr val="0070C0"/>
              </a:solidFill>
              <a:latin typeface="Imprint MT Shadow" panose="04020605060303030202" pitchFamily="82" charset="0"/>
              <a:ea typeface="FangSong" panose="02010609060101010101" pitchFamily="49" charset="-122"/>
              <a:cs typeface="Aharoni" panose="02010803020104030203" pitchFamily="2" charset="-79"/>
            </a:endParaRPr>
          </a:p>
          <a:p>
            <a:pPr marL="342934" indent="-342934">
              <a:buFont typeface="+mj-lt"/>
              <a:buAutoNum type="arabicPeriod"/>
            </a:pPr>
            <a:r>
              <a:rPr lang="nb-NO" b="1" dirty="0" smtClean="0">
                <a:solidFill>
                  <a:srgbClr val="0070C0"/>
                </a:solidFill>
                <a:latin typeface="Imprint MT Shadow" panose="04020605060303030202" pitchFamily="82" charset="0"/>
                <a:ea typeface="FangSong" panose="02010609060101010101" pitchFamily="49" charset="-122"/>
                <a:cs typeface="Aharoni" panose="02010803020104030203" pitchFamily="2" charset="-79"/>
              </a:rPr>
              <a:t>Orientering om oppdraget, om KVU og sammenheng KVU og Nasjonal transportplan (NTP)</a:t>
            </a:r>
            <a:endParaRPr lang="nb-NO" b="1" dirty="0">
              <a:solidFill>
                <a:srgbClr val="0070C0"/>
              </a:solidFill>
              <a:latin typeface="Imprint MT Shadow" panose="04020605060303030202" pitchFamily="82" charset="0"/>
              <a:ea typeface="FangSong" panose="02010609060101010101" pitchFamily="49" charset="-122"/>
              <a:cs typeface="Aharoni" panose="02010803020104030203" pitchFamily="2" charset="-79"/>
            </a:endParaRPr>
          </a:p>
          <a:p>
            <a:pPr marL="342934" indent="-342934">
              <a:buFont typeface="+mj-lt"/>
              <a:buAutoNum type="arabicPeriod"/>
            </a:pPr>
            <a:r>
              <a:rPr lang="nb-NO" b="1" dirty="0" smtClean="0">
                <a:solidFill>
                  <a:srgbClr val="0070C0"/>
                </a:solidFill>
                <a:latin typeface="Imprint MT Shadow" panose="04020605060303030202" pitchFamily="82" charset="0"/>
                <a:ea typeface="FangSong" panose="02010609060101010101" pitchFamily="49" charset="-122"/>
                <a:cs typeface="Aharoni" panose="02010803020104030203" pitchFamily="2" charset="-79"/>
              </a:rPr>
              <a:t>Prosess KVU E10 Fiskebøl – Å</a:t>
            </a:r>
            <a:endParaRPr lang="nb-NO" b="1" dirty="0">
              <a:solidFill>
                <a:srgbClr val="0070C0"/>
              </a:solidFill>
              <a:latin typeface="Imprint MT Shadow" panose="04020605060303030202" pitchFamily="82" charset="0"/>
              <a:ea typeface="FangSong" panose="02010609060101010101" pitchFamily="49" charset="-122"/>
              <a:cs typeface="Aharoni" panose="02010803020104030203" pitchFamily="2" charset="-79"/>
            </a:endParaRPr>
          </a:p>
          <a:p>
            <a:pPr marL="342934" indent="-342934">
              <a:buFont typeface="+mj-lt"/>
              <a:buAutoNum type="arabicPeriod"/>
            </a:pPr>
            <a:r>
              <a:rPr lang="nb-NO" b="1" dirty="0">
                <a:solidFill>
                  <a:srgbClr val="0070C0"/>
                </a:solidFill>
                <a:latin typeface="Imprint MT Shadow" panose="04020605060303030202" pitchFamily="82" charset="0"/>
                <a:ea typeface="FangSong" panose="02010609060101010101" pitchFamily="49" charset="-122"/>
                <a:cs typeface="Aharoni" panose="02010803020104030203" pitchFamily="2" charset="-79"/>
              </a:rPr>
              <a:t>Innspill fra </a:t>
            </a:r>
            <a:r>
              <a:rPr lang="nb-NO" b="1" dirty="0" smtClean="0">
                <a:solidFill>
                  <a:srgbClr val="0070C0"/>
                </a:solidFill>
                <a:latin typeface="Imprint MT Shadow" panose="04020605060303030202" pitchFamily="82" charset="0"/>
                <a:ea typeface="FangSong" panose="02010609060101010101" pitchFamily="49" charset="-122"/>
                <a:cs typeface="Aharoni" panose="02010803020104030203" pitchFamily="2" charset="-79"/>
              </a:rPr>
              <a:t>fagetatene, kommunene, fylkeskommunen og fylkesmannen</a:t>
            </a:r>
          </a:p>
          <a:p>
            <a:pPr marL="342934" indent="-342934">
              <a:buFont typeface="+mj-lt"/>
              <a:buAutoNum type="arabicPeriod"/>
            </a:pPr>
            <a:r>
              <a:rPr lang="nb-NO" b="1" dirty="0" smtClean="0">
                <a:solidFill>
                  <a:srgbClr val="0070C0"/>
                </a:solidFill>
                <a:latin typeface="Imprint MT Shadow" panose="04020605060303030202" pitchFamily="82" charset="0"/>
                <a:ea typeface="FangSong" panose="02010609060101010101" pitchFamily="49" charset="-122"/>
                <a:cs typeface="Aharoni" panose="02010803020104030203" pitchFamily="2" charset="-79"/>
              </a:rPr>
              <a:t>Diskusjon</a:t>
            </a:r>
            <a:endParaRPr lang="nb-NO" b="1" dirty="0">
              <a:solidFill>
                <a:srgbClr val="0070C0"/>
              </a:solidFill>
              <a:latin typeface="Imprint MT Shadow" panose="04020605060303030202" pitchFamily="82" charset="0"/>
              <a:ea typeface="FangSong" panose="02010609060101010101" pitchFamily="49" charset="-122"/>
              <a:cs typeface="Aharoni" panose="02010803020104030203" pitchFamily="2" charset="-79"/>
            </a:endParaRPr>
          </a:p>
          <a:p>
            <a:pPr marL="342934" indent="-342934">
              <a:buFont typeface="+mj-lt"/>
              <a:buAutoNum type="arabicPeriod"/>
            </a:pPr>
            <a:r>
              <a:rPr lang="nb-NO" b="1" dirty="0" smtClean="0">
                <a:solidFill>
                  <a:srgbClr val="0070C0"/>
                </a:solidFill>
                <a:latin typeface="Imprint MT Shadow" panose="04020605060303030202" pitchFamily="82" charset="0"/>
                <a:ea typeface="FangSong" panose="02010609060101010101" pitchFamily="49" charset="-122"/>
                <a:cs typeface="Aharoni" panose="02010803020104030203" pitchFamily="2" charset="-79"/>
              </a:rPr>
              <a:t>Oppsummering</a:t>
            </a:r>
            <a:endParaRPr lang="nb-NO" b="1" dirty="0">
              <a:solidFill>
                <a:srgbClr val="0070C0"/>
              </a:solidFill>
              <a:latin typeface="Imprint MT Shadow" panose="04020605060303030202" pitchFamily="82" charset="0"/>
              <a:ea typeface="FangSong" panose="02010609060101010101" pitchFamily="49" charset="-122"/>
              <a:cs typeface="Aharoni" panose="02010803020104030203" pitchFamily="2" charset="-79"/>
            </a:endParaRPr>
          </a:p>
          <a:p>
            <a:pPr marL="342934" indent="-342934">
              <a:buFont typeface="+mj-lt"/>
              <a:buAutoNum type="arabicPeriod"/>
            </a:pPr>
            <a:endParaRPr lang="nb-NO" dirty="0">
              <a:solidFill>
                <a:srgbClr val="ED901A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5508898" y="6445498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</a:t>
            </a:r>
            <a:r>
              <a:rPr lang="nb-NO" dirty="0" smtClean="0"/>
              <a:t>trategisjef </a:t>
            </a:r>
            <a:r>
              <a:rPr lang="nb-NO" dirty="0"/>
              <a:t>Unni M. </a:t>
            </a:r>
            <a:r>
              <a:rPr lang="nb-NO" dirty="0" smtClean="0"/>
              <a:t>Gifstad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99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2"/>
          <p:cNvSpPr>
            <a:spLocks noGrp="1"/>
          </p:cNvSpPr>
          <p:nvPr>
            <p:ph type="title"/>
          </p:nvPr>
        </p:nvSpPr>
        <p:spPr>
          <a:xfrm>
            <a:off x="902922" y="405458"/>
            <a:ext cx="7000301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nb-NO" altLang="nb-NO" b="1" dirty="0" smtClean="0">
                <a:solidFill>
                  <a:srgbClr val="ED901A"/>
                </a:solidFill>
              </a:rPr>
              <a:t>Framtidige transportløsninger må ha bred</a:t>
            </a:r>
            <a:r>
              <a:rPr lang="nb-NO" altLang="nb-NO" b="1" dirty="0">
                <a:solidFill>
                  <a:srgbClr val="ED901A"/>
                </a:solidFill>
              </a:rPr>
              <a:t/>
            </a:r>
            <a:br>
              <a:rPr lang="nb-NO" altLang="nb-NO" b="1" dirty="0">
                <a:solidFill>
                  <a:srgbClr val="ED901A"/>
                </a:solidFill>
              </a:rPr>
            </a:br>
            <a:r>
              <a:rPr lang="nb-NO" altLang="nb-NO" b="1" dirty="0" smtClean="0">
                <a:solidFill>
                  <a:srgbClr val="ED901A"/>
                </a:solidFill>
              </a:rPr>
              <a:t> forankring i samfunnet</a:t>
            </a:r>
          </a:p>
        </p:txBody>
      </p:sp>
      <p:sp>
        <p:nvSpPr>
          <p:cNvPr id="11267" name="Plassholder for innhold 6"/>
          <p:cNvSpPr>
            <a:spLocks noGrp="1"/>
          </p:cNvSpPr>
          <p:nvPr>
            <p:ph idx="1"/>
          </p:nvPr>
        </p:nvSpPr>
        <p:spPr>
          <a:xfrm>
            <a:off x="904907" y="1799177"/>
            <a:ext cx="7200800" cy="4294800"/>
          </a:xfrm>
        </p:spPr>
        <p:txBody>
          <a:bodyPr/>
          <a:lstStyle/>
          <a:p>
            <a:pPr eaLnBrk="1" hangingPunct="1"/>
            <a:r>
              <a:rPr lang="nb-NO" altLang="nb-NO" sz="2400" dirty="0">
                <a:latin typeface="Calibri" pitchFamily="34" charset="0"/>
              </a:rPr>
              <a:t>Befolkning, næringsliv, kommuner og andre offentlige interessenter skal involveres </a:t>
            </a:r>
            <a:r>
              <a:rPr lang="nb-NO" altLang="nb-NO" sz="2400" dirty="0" smtClean="0">
                <a:latin typeface="Calibri" pitchFamily="34" charset="0"/>
              </a:rPr>
              <a:t>gjennom </a:t>
            </a:r>
            <a:r>
              <a:rPr lang="nb-NO" altLang="nb-NO" sz="2400" dirty="0">
                <a:latin typeface="Calibri" pitchFamily="34" charset="0"/>
              </a:rPr>
              <a:t>deltakelse i </a:t>
            </a:r>
            <a:r>
              <a:rPr lang="nb-NO" altLang="nb-NO" sz="2400" dirty="0" smtClean="0">
                <a:latin typeface="Calibri" pitchFamily="34" charset="0"/>
              </a:rPr>
              <a:t>utredningsprosessen</a:t>
            </a:r>
          </a:p>
          <a:p>
            <a:pPr eaLnBrk="1" hangingPunct="1"/>
            <a:r>
              <a:rPr lang="nb-NO" altLang="nb-NO" sz="2400" dirty="0" smtClean="0">
                <a:latin typeface="Calibri" pitchFamily="34" charset="0"/>
              </a:rPr>
              <a:t>Unik mulighet til å bidra </a:t>
            </a:r>
            <a:endParaRPr lang="nb-NO" altLang="nb-NO" sz="2400" dirty="0">
              <a:latin typeface="Calibri" pitchFamily="34" charset="0"/>
            </a:endParaRPr>
          </a:p>
        </p:txBody>
      </p:sp>
      <p:pic>
        <p:nvPicPr>
          <p:cNvPr id="11268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00" y="4211839"/>
            <a:ext cx="7651491" cy="159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313617" y="6461149"/>
            <a:ext cx="9509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F7820-A55F-4002-979C-FE1D3C8B99E8}" type="datetime1">
              <a:rPr lang="nb-NO" sz="900" b="1" spc="80">
                <a:solidFill>
                  <a:prstClr val="white"/>
                </a:solidFill>
              </a:rPr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07.04.2014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Konseptvalgutredning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F9273-4A78-4B0B-B18B-B73C3808C1D5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p:sp>
        <p:nvSpPr>
          <p:cNvPr id="9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345601" y="6404400"/>
            <a:ext cx="928242" cy="172165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10.april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59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Bild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83"/>
          <a:stretch/>
        </p:blipFill>
        <p:spPr bwMode="auto">
          <a:xfrm rot="264845">
            <a:off x="1349886" y="3243067"/>
            <a:ext cx="5799288" cy="291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5502" y="1058799"/>
            <a:ext cx="7257732" cy="469241"/>
          </a:xfrm>
        </p:spPr>
        <p:txBody>
          <a:bodyPr/>
          <a:lstStyle/>
          <a:p>
            <a:r>
              <a:rPr lang="nb-NO" dirty="0" smtClean="0"/>
              <a:t>Nasjonal transportplan </a:t>
            </a:r>
            <a:r>
              <a:rPr lang="nb-NO" dirty="0" smtClean="0"/>
              <a:t>– åpner </a:t>
            </a:r>
            <a:r>
              <a:rPr lang="nb-NO" dirty="0" smtClean="0"/>
              <a:t>bevilgninger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19787" y="1528040"/>
            <a:ext cx="6611319" cy="3540396"/>
          </a:xfrm>
          <a:effectLst>
            <a:outerShdw blurRad="787400" dist="711200" dir="5400000" algn="ctr" rotWithShape="0">
              <a:srgbClr val="000000">
                <a:alpha val="55000"/>
              </a:srgbClr>
            </a:outerShdw>
          </a:effectLst>
        </p:spPr>
        <p:txBody>
          <a:bodyPr>
            <a:normAutofit/>
          </a:bodyPr>
          <a:lstStyle/>
          <a:p>
            <a:endParaRPr lang="nb-NO" altLang="nb-NO" sz="2000" b="1" dirty="0" smtClean="0">
              <a:latin typeface="Calibri" pitchFamily="34" charset="0"/>
            </a:endParaRPr>
          </a:p>
          <a:p>
            <a:r>
              <a:rPr lang="nb-NO" altLang="nb-NO" sz="2000" b="1" dirty="0" smtClean="0">
                <a:latin typeface="Calibri" pitchFamily="34" charset="0"/>
              </a:rPr>
              <a:t>Konseptvalgutredningen </a:t>
            </a:r>
            <a:r>
              <a:rPr lang="nb-NO" altLang="nb-NO" sz="2000" b="1" dirty="0">
                <a:latin typeface="Calibri" pitchFamily="34" charset="0"/>
              </a:rPr>
              <a:t>for E10 Fiskebøl – Å vil være et verktøy for politisk beslutning for regjeringen i 2017</a:t>
            </a:r>
          </a:p>
          <a:p>
            <a:endParaRPr lang="nb-NO" sz="1800" dirty="0" smtClean="0"/>
          </a:p>
          <a:p>
            <a:endParaRPr lang="nb-NO" sz="1800" dirty="0" smtClean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Konseptvalgutredning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F9273-4A78-4B0B-B18B-B73C3808C1D5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246484" y="689467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smtClean="0">
                <a:solidFill>
                  <a:srgbClr val="FFC000"/>
                </a:solidFill>
              </a:rPr>
              <a:t>Sammenheng</a:t>
            </a:r>
            <a:r>
              <a:rPr lang="nb-NO" dirty="0" smtClean="0"/>
              <a:t> </a:t>
            </a:r>
            <a:r>
              <a:rPr lang="nb-NO" dirty="0" smtClean="0">
                <a:solidFill>
                  <a:srgbClr val="FFC000"/>
                </a:solidFill>
              </a:rPr>
              <a:t>KVU og NTP</a:t>
            </a:r>
            <a:endParaRPr lang="nb-NO" dirty="0">
              <a:solidFill>
                <a:srgbClr val="FFC000"/>
              </a:solidFill>
            </a:endParaRPr>
          </a:p>
        </p:txBody>
      </p:sp>
      <p:sp>
        <p:nvSpPr>
          <p:cNvPr id="9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345601" y="6404400"/>
            <a:ext cx="928242" cy="172165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10.april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34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372274" y="2277666"/>
            <a:ext cx="7250085" cy="2737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9" tIns="45725" rIns="91449" bIns="45725"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9220" name="Title 5"/>
          <p:cNvSpPr>
            <a:spLocks noGrp="1"/>
          </p:cNvSpPr>
          <p:nvPr>
            <p:ph type="title"/>
          </p:nvPr>
        </p:nvSpPr>
        <p:spPr>
          <a:xfrm>
            <a:off x="1044403" y="549474"/>
            <a:ext cx="6552728" cy="8226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nb-NO" dirty="0" smtClean="0">
                <a:solidFill>
                  <a:schemeClr val="tx2"/>
                </a:solidFill>
              </a:rPr>
              <a:t>Hvorfor KVU?</a:t>
            </a:r>
            <a:br>
              <a:rPr lang="nb-NO" altLang="nb-NO" dirty="0" smtClean="0">
                <a:solidFill>
                  <a:schemeClr val="tx2"/>
                </a:solidFill>
              </a:rPr>
            </a:br>
            <a:r>
              <a:rPr lang="nb-NO" altLang="nb-NO" dirty="0" smtClean="0"/>
              <a:t>Samferdselsdepartementet</a:t>
            </a:r>
            <a:br>
              <a:rPr lang="nb-NO" altLang="nb-NO" dirty="0" smtClean="0"/>
            </a:br>
            <a:r>
              <a:rPr lang="nb-NO" altLang="nb-NO" dirty="0">
                <a:solidFill>
                  <a:schemeClr val="tx2"/>
                </a:solidFill>
              </a:rPr>
              <a:t/>
            </a:r>
            <a:br>
              <a:rPr lang="nb-NO" altLang="nb-NO" dirty="0">
                <a:solidFill>
                  <a:schemeClr val="tx2"/>
                </a:solidFill>
              </a:rPr>
            </a:br>
            <a:r>
              <a:rPr lang="nb-NO" altLang="nb-NO" dirty="0" smtClean="0">
                <a:solidFill>
                  <a:schemeClr val="tx2"/>
                </a:solidFill>
              </a:rPr>
              <a:t/>
            </a:r>
            <a:br>
              <a:rPr lang="nb-NO" altLang="nb-NO" dirty="0" smtClean="0">
                <a:solidFill>
                  <a:schemeClr val="tx2"/>
                </a:solidFill>
              </a:rPr>
            </a:br>
            <a:r>
              <a:rPr lang="nb-NO" altLang="nb-NO" dirty="0">
                <a:solidFill>
                  <a:schemeClr val="tx2"/>
                </a:solidFill>
              </a:rPr>
              <a:t/>
            </a:r>
            <a:br>
              <a:rPr lang="nb-NO" altLang="nb-NO" dirty="0">
                <a:solidFill>
                  <a:schemeClr val="tx2"/>
                </a:solidFill>
              </a:rPr>
            </a:br>
            <a:r>
              <a:rPr lang="nb-NO" altLang="nb-NO" dirty="0" smtClean="0">
                <a:solidFill>
                  <a:schemeClr val="tx2"/>
                </a:solidFill>
              </a:rPr>
              <a:t/>
            </a:r>
            <a:br>
              <a:rPr lang="nb-NO" altLang="nb-NO" dirty="0" smtClean="0">
                <a:solidFill>
                  <a:schemeClr val="tx2"/>
                </a:solidFill>
              </a:rPr>
            </a:br>
            <a:r>
              <a:rPr lang="nb-NO" altLang="nb-NO" dirty="0">
                <a:solidFill>
                  <a:schemeClr val="tx2"/>
                </a:solidFill>
              </a:rPr>
              <a:t/>
            </a:r>
            <a:br>
              <a:rPr lang="nb-NO" altLang="nb-NO" dirty="0">
                <a:solidFill>
                  <a:schemeClr val="tx2"/>
                </a:solidFill>
              </a:rPr>
            </a:br>
            <a:r>
              <a:rPr lang="nb-NO" altLang="nb-NO" dirty="0" smtClean="0">
                <a:solidFill>
                  <a:schemeClr val="tx2"/>
                </a:solidFill>
              </a:rPr>
              <a:t/>
            </a:r>
            <a:br>
              <a:rPr lang="nb-NO" altLang="nb-NO" dirty="0" smtClean="0">
                <a:solidFill>
                  <a:schemeClr val="tx2"/>
                </a:solidFill>
              </a:rPr>
            </a:br>
            <a:r>
              <a:rPr lang="nb-NO" altLang="nb-NO" dirty="0">
                <a:solidFill>
                  <a:schemeClr val="tx2"/>
                </a:solidFill>
              </a:rPr>
              <a:t/>
            </a:r>
            <a:br>
              <a:rPr lang="nb-NO" altLang="nb-NO" dirty="0">
                <a:solidFill>
                  <a:schemeClr val="tx2"/>
                </a:solidFill>
              </a:rPr>
            </a:br>
            <a:endParaRPr lang="nb-NO" altLang="nb-NO" dirty="0" smtClean="0">
              <a:solidFill>
                <a:schemeClr val="tx2"/>
              </a:solidFill>
            </a:endParaRPr>
          </a:p>
        </p:txBody>
      </p:sp>
      <p:sp>
        <p:nvSpPr>
          <p:cNvPr id="9221" name="Subtitle 6"/>
          <p:cNvSpPr>
            <a:spLocks noGrp="1"/>
          </p:cNvSpPr>
          <p:nvPr>
            <p:ph idx="1"/>
          </p:nvPr>
        </p:nvSpPr>
        <p:spPr>
          <a:xfrm>
            <a:off x="2815075" y="1269554"/>
            <a:ext cx="5976663" cy="4921724"/>
          </a:xfrm>
        </p:spPr>
        <p:txBody>
          <a:bodyPr>
            <a:noAutofit/>
          </a:bodyPr>
          <a:lstStyle/>
          <a:p>
            <a:r>
              <a:rPr lang="nb-NO" sz="2000" i="1" dirty="0" smtClean="0"/>
              <a:t>«</a:t>
            </a:r>
            <a:r>
              <a:rPr lang="nb-NO" sz="2000" i="1" dirty="0"/>
              <a:t>Det utarbeides KVU for strekningen, </a:t>
            </a:r>
            <a:r>
              <a:rPr lang="nb-NO" sz="2000" i="1" dirty="0" err="1"/>
              <a:t>jf</a:t>
            </a:r>
            <a:r>
              <a:rPr lang="nb-NO" sz="2000" i="1" dirty="0"/>
              <a:t> Meld. St. 26 (2012-2013) Nasjonal transportplan 2014-2023 s. 319</a:t>
            </a:r>
            <a:r>
              <a:rPr lang="nb-NO" sz="2000" i="1" dirty="0" smtClean="0"/>
              <a:t>»</a:t>
            </a:r>
            <a:endParaRPr lang="nb-NO" sz="2000" i="1" dirty="0"/>
          </a:p>
          <a:p>
            <a:r>
              <a:rPr lang="nb-NO" sz="2000" i="1" dirty="0" smtClean="0"/>
              <a:t>«Vi </a:t>
            </a:r>
            <a:r>
              <a:rPr lang="nb-NO" sz="2000" i="1" dirty="0"/>
              <a:t>ber om at det i utredningen </a:t>
            </a:r>
            <a:r>
              <a:rPr lang="nb-NO" sz="2000" i="1" dirty="0" err="1"/>
              <a:t>bla.a</a:t>
            </a:r>
            <a:r>
              <a:rPr lang="nb-NO" sz="2000" i="1" dirty="0"/>
              <a:t> sees på mulige omlegginger for å korte inn avstanden på strekningen, herunder evt. å endre ferjeforbindelsen Bodø-Moskenes til </a:t>
            </a:r>
            <a:r>
              <a:rPr lang="nb-NO" sz="2000" i="1" dirty="0" smtClean="0"/>
              <a:t>Bodø-Leknes»</a:t>
            </a:r>
          </a:p>
          <a:p>
            <a:r>
              <a:rPr lang="nb-NO" sz="2000" i="1" dirty="0" smtClean="0"/>
              <a:t>«Departementet </a:t>
            </a:r>
            <a:r>
              <a:rPr lang="nb-NO" sz="2000" i="1" dirty="0"/>
              <a:t>ber direktoratet i prosjektplanen </a:t>
            </a:r>
            <a:r>
              <a:rPr lang="nb-NO" sz="2000" i="1" dirty="0" smtClean="0"/>
              <a:t>komme </a:t>
            </a:r>
            <a:r>
              <a:rPr lang="nb-NO" sz="2000" i="1" dirty="0"/>
              <a:t>nærmere tilbake til om det i </a:t>
            </a:r>
            <a:r>
              <a:rPr lang="nb-NO" sz="2000" i="1" dirty="0" err="1"/>
              <a:t>KVUen</a:t>
            </a:r>
            <a:r>
              <a:rPr lang="nb-NO" sz="2000" i="1" dirty="0"/>
              <a:t> bør gjøres tverrsektorielle vurderinger, </a:t>
            </a:r>
            <a:r>
              <a:rPr lang="nb-NO" sz="2000" i="1" dirty="0" err="1"/>
              <a:t>jf</a:t>
            </a:r>
            <a:r>
              <a:rPr lang="nb-NO" sz="2000" i="1" dirty="0"/>
              <a:t> bl.a. pågående utredningsarbeid om en evt. felles ny lufthavn for Lofoten på </a:t>
            </a:r>
            <a:r>
              <a:rPr lang="nb-NO" sz="2000" i="1" dirty="0" smtClean="0"/>
              <a:t>Gimsøy»</a:t>
            </a:r>
          </a:p>
          <a:p>
            <a:pPr marL="0" indent="0">
              <a:buNone/>
            </a:pPr>
            <a:r>
              <a:rPr lang="nb-NO" sz="2000" dirty="0"/>
              <a:t> </a:t>
            </a:r>
          </a:p>
        </p:txBody>
      </p:sp>
      <p:pic>
        <p:nvPicPr>
          <p:cNvPr id="1026" name="Picture 2" descr="http://www.regjeringen.no/imgpreviews/00/00/03/67/36723_img___1382017249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38" y="1989634"/>
            <a:ext cx="1368152" cy="185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b-NO" dirty="0" smtClean="0"/>
              <a:t>10.april 2014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Konseptvalgutredning 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F9273-4A78-4B0B-B18B-B73C3808C1D5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74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Bakgrunnen for de tre nye </a:t>
            </a:r>
            <a:r>
              <a:rPr lang="nb-NO" dirty="0" err="1" smtClean="0"/>
              <a:t>KVUer</a:t>
            </a:r>
            <a:r>
              <a:rPr lang="nb-NO" dirty="0" smtClean="0"/>
              <a:t> i Region nord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Statens vegvesen (SVV) har et sektoransvar på overordnede utredninger, som KVU</a:t>
            </a:r>
          </a:p>
          <a:p>
            <a:r>
              <a:rPr lang="nb-NO" sz="2000" dirty="0" smtClean="0"/>
              <a:t>Det ble sendt forslag til nye KVU i januar 2012, </a:t>
            </a:r>
            <a:r>
              <a:rPr lang="nb-NO" sz="2000" dirty="0" err="1" smtClean="0"/>
              <a:t>bla.a</a:t>
            </a:r>
            <a:r>
              <a:rPr lang="nb-NO" sz="2000" dirty="0" smtClean="0"/>
              <a:t> </a:t>
            </a:r>
            <a:r>
              <a:rPr lang="nb-NO" sz="2000" dirty="0" smtClean="0"/>
              <a:t>med</a:t>
            </a:r>
            <a:r>
              <a:rPr lang="nb-NO" sz="2000" dirty="0" smtClean="0"/>
              <a:t> </a:t>
            </a:r>
            <a:r>
              <a:rPr lang="nb-NO" sz="2000" dirty="0" smtClean="0"/>
              <a:t>bakgrunn </a:t>
            </a:r>
            <a:r>
              <a:rPr lang="nb-NO" sz="2000" dirty="0"/>
              <a:t>i</a:t>
            </a:r>
            <a:r>
              <a:rPr lang="nb-NO" sz="2000" dirty="0" smtClean="0"/>
              <a:t> </a:t>
            </a:r>
            <a:r>
              <a:rPr lang="nb-NO" sz="2000" dirty="0" smtClean="0"/>
              <a:t>lokale og regionale initiativ</a:t>
            </a:r>
          </a:p>
          <a:p>
            <a:r>
              <a:rPr lang="nb-NO" sz="2000" dirty="0" smtClean="0"/>
              <a:t>SD ga oppdrag om nye KVU samlet for hele landet </a:t>
            </a:r>
            <a:r>
              <a:rPr lang="nb-NO" sz="2000" dirty="0" smtClean="0"/>
              <a:t>- </a:t>
            </a:r>
            <a:r>
              <a:rPr lang="nb-NO" sz="2000" dirty="0" smtClean="0"/>
              <a:t> oppstart strategifase</a:t>
            </a:r>
            <a:r>
              <a:rPr lang="nb-NO" sz="2000" dirty="0" smtClean="0"/>
              <a:t> </a:t>
            </a:r>
            <a:r>
              <a:rPr lang="nb-NO" sz="2000" dirty="0" smtClean="0"/>
              <a:t>ny</a:t>
            </a:r>
            <a:r>
              <a:rPr lang="nb-NO" sz="2000" dirty="0" smtClean="0"/>
              <a:t> </a:t>
            </a:r>
            <a:r>
              <a:rPr lang="nb-NO" sz="2000" dirty="0" smtClean="0"/>
              <a:t>NTP 2018-27</a:t>
            </a:r>
          </a:p>
          <a:p>
            <a:r>
              <a:rPr lang="nb-NO" sz="2000" dirty="0" smtClean="0"/>
              <a:t>Region nord fikk i oppdrag å utarbeide tre </a:t>
            </a:r>
            <a:r>
              <a:rPr lang="nb-NO" sz="2000" dirty="0" err="1" smtClean="0"/>
              <a:t>KVUer</a:t>
            </a:r>
            <a:r>
              <a:rPr lang="nb-NO" sz="2000" dirty="0" smtClean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2200" dirty="0" smtClean="0"/>
              <a:t>E6 Fauske – Mørsvikbotn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2200" dirty="0" smtClean="0"/>
              <a:t>E10 Fiskebøl – Å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b-NO" sz="2200" dirty="0" smtClean="0"/>
              <a:t>E6 Kirkenes – Høybuktmoen </a:t>
            </a:r>
            <a:endParaRPr lang="nb-NO" sz="2200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Konseptvalgutredning 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F9273-4A78-4B0B-B18B-B73C3808C1D5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sp>
        <p:nvSpPr>
          <p:cNvPr id="7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345601" y="6404400"/>
            <a:ext cx="928242" cy="172165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10.april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0104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1"/>
          <p:cNvSpPr>
            <a:spLocks noGrp="1"/>
          </p:cNvSpPr>
          <p:nvPr>
            <p:ph type="title"/>
          </p:nvPr>
        </p:nvSpPr>
        <p:spPr>
          <a:xfrm>
            <a:off x="1275131" y="413912"/>
            <a:ext cx="7000301" cy="469241"/>
          </a:xfrm>
        </p:spPr>
        <p:txBody>
          <a:bodyPr>
            <a:norm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Hva er en konseptvalgutredning - KVU?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D517C-0DFB-4E7C-BF55-F1B57726CF1C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>
                <a:solidFill>
                  <a:prstClr val="black"/>
                </a:solidFill>
              </a:rPr>
              <a:t>Konseptvalgutredning </a:t>
            </a:r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8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345601" y="6404400"/>
            <a:ext cx="928242" cy="172165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10.april 2014</a:t>
            </a:r>
            <a:endParaRPr lang="nb-NO" dirty="0"/>
          </a:p>
        </p:txBody>
      </p:sp>
      <p:pic>
        <p:nvPicPr>
          <p:cNvPr id="1026" name="Picture 2" descr="C:\Users\UNNGIF\AppData\Local\Microsoft\Windows\Temporary Internet Files\Content.IE5\RW3VZNVT\MP90044220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95" y="1269554"/>
            <a:ext cx="5713237" cy="380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ktangel 2"/>
          <p:cNvSpPr/>
          <p:nvPr/>
        </p:nvSpPr>
        <p:spPr>
          <a:xfrm>
            <a:off x="1737495" y="12825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nb-NO" dirty="0" smtClean="0">
                <a:solidFill>
                  <a:schemeClr val="bg1"/>
                </a:solidFill>
              </a:rPr>
              <a:t>fokuset rettes fremover</a:t>
            </a:r>
            <a:endParaRPr lang="nb-NO" dirty="0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strategiske valg</a:t>
            </a:r>
          </a:p>
          <a:p>
            <a:pPr marL="342900" indent="-342900">
              <a:buFontTx/>
              <a:buChar char="-"/>
            </a:pPr>
            <a:r>
              <a:rPr lang="nb-NO" dirty="0">
                <a:solidFill>
                  <a:schemeClr val="bg1"/>
                </a:solidFill>
              </a:rPr>
              <a:t>tidlig stadium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3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nb-NO" sz="2400" dirty="0">
                <a:solidFill>
                  <a:schemeClr val="tx2"/>
                </a:solidFill>
              </a:rPr>
              <a:t>Konseptvalgutredning (KVU) er et planverktøy for politisk beslutning</a:t>
            </a:r>
            <a:br>
              <a:rPr lang="nb-NO" sz="2400" dirty="0">
                <a:solidFill>
                  <a:schemeClr val="tx2"/>
                </a:solidFill>
              </a:rPr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73843" y="1778270"/>
            <a:ext cx="7403407" cy="429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1800" dirty="0" smtClean="0"/>
              <a:t>Faglig </a:t>
            </a:r>
            <a:r>
              <a:rPr lang="nb-NO" sz="1800" dirty="0" smtClean="0"/>
              <a:t>utredning</a:t>
            </a:r>
          </a:p>
          <a:p>
            <a:pPr>
              <a:lnSpc>
                <a:spcPct val="150000"/>
              </a:lnSpc>
            </a:pPr>
            <a:r>
              <a:rPr lang="nb-NO" sz="1800" dirty="0" smtClean="0"/>
              <a:t>KVU </a:t>
            </a:r>
            <a:r>
              <a:rPr lang="nb-NO" sz="1800" dirty="0"/>
              <a:t>innen samferdsel er utredning og analyse av </a:t>
            </a:r>
            <a:r>
              <a:rPr lang="nb-NO" sz="1800" b="1" dirty="0">
                <a:solidFill>
                  <a:srgbClr val="FF0000"/>
                </a:solidFill>
              </a:rPr>
              <a:t>alternative</a:t>
            </a:r>
            <a:r>
              <a:rPr lang="nb-NO" sz="1800" dirty="0"/>
              <a:t> transportløsninger i et område</a:t>
            </a:r>
            <a:r>
              <a:rPr lang="nb-NO" sz="1800" dirty="0" smtClean="0"/>
              <a:t>.</a:t>
            </a:r>
            <a:endParaRPr lang="nb-NO" sz="1800" dirty="0" smtClean="0"/>
          </a:p>
          <a:p>
            <a:pPr>
              <a:lnSpc>
                <a:spcPct val="150000"/>
              </a:lnSpc>
            </a:pPr>
            <a:r>
              <a:rPr lang="nb-NO" sz="1800" dirty="0" smtClean="0"/>
              <a:t>Beslutningsgrunnlag for regjeringen</a:t>
            </a:r>
          </a:p>
          <a:p>
            <a:pPr>
              <a:lnSpc>
                <a:spcPct val="150000"/>
              </a:lnSpc>
            </a:pPr>
            <a:r>
              <a:rPr lang="nb-NO" sz="1800" dirty="0" smtClean="0"/>
              <a:t>Politisk planverktøy for videre </a:t>
            </a:r>
            <a:r>
              <a:rPr lang="nb-NO" sz="1800" dirty="0" smtClean="0"/>
              <a:t>planlegging </a:t>
            </a:r>
            <a:endParaRPr lang="nb-NO" sz="1800" dirty="0" smtClean="0"/>
          </a:p>
          <a:p>
            <a:pPr>
              <a:lnSpc>
                <a:spcPct val="150000"/>
              </a:lnSpc>
            </a:pPr>
            <a:r>
              <a:rPr lang="nb-NO" sz="1800" dirty="0" smtClean="0"/>
              <a:t>Statlige investeringer over 750 mill. kr.</a:t>
            </a:r>
          </a:p>
          <a:p>
            <a:pPr>
              <a:lnSpc>
                <a:spcPct val="150000"/>
              </a:lnSpc>
            </a:pPr>
            <a:endParaRPr lang="nb-NO" sz="18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smtClean="0"/>
              <a:t>25.mars 2014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A5D4-7951-41B2-927E-5337A5295656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Konseptvalgutredning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072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Krav til KVU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smtClean="0"/>
              <a:t>25.mars 2014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FA5D4-7951-41B2-927E-5337A5295656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Konseptvalgutredning 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53" y="2205658"/>
            <a:ext cx="7776131" cy="319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Sylinder 7"/>
          <p:cNvSpPr txBox="1"/>
          <p:nvPr/>
        </p:nvSpPr>
        <p:spPr>
          <a:xfrm rot="21018466">
            <a:off x="122688" y="2322904"/>
            <a:ext cx="2702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Samfunnsperspektiv</a:t>
            </a:r>
            <a:endParaRPr lang="nb-NO" sz="2000" dirty="0">
              <a:solidFill>
                <a:srgbClr val="C00000"/>
              </a:solidFill>
            </a:endParaRPr>
          </a:p>
        </p:txBody>
      </p:sp>
      <p:sp>
        <p:nvSpPr>
          <p:cNvPr id="10" name="TekstSylinder 9"/>
          <p:cNvSpPr txBox="1"/>
          <p:nvPr/>
        </p:nvSpPr>
        <p:spPr>
          <a:xfrm rot="983874">
            <a:off x="6257182" y="2322904"/>
            <a:ext cx="2414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 smtClean="0">
                <a:solidFill>
                  <a:srgbClr val="C00000"/>
                </a:solidFill>
              </a:rPr>
              <a:t>Regional utvikling</a:t>
            </a:r>
            <a:endParaRPr lang="nb-NO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8418" y="693490"/>
            <a:ext cx="7000301" cy="1008111"/>
          </a:xfrm>
        </p:spPr>
        <p:txBody>
          <a:bodyPr>
            <a:normAutofit/>
          </a:bodyPr>
          <a:lstStyle/>
          <a:p>
            <a:r>
              <a:rPr lang="nb-NO" dirty="0" err="1" smtClean="0"/>
              <a:t>Konseptvalgsutredning</a:t>
            </a:r>
            <a:r>
              <a:rPr lang="nb-NO" dirty="0" smtClean="0"/>
              <a:t> – når </a:t>
            </a:r>
            <a:r>
              <a:rPr lang="nb-NO" dirty="0" smtClean="0"/>
              <a:t>brukes det</a:t>
            </a:r>
            <a:r>
              <a:rPr lang="nb-NO" dirty="0" smtClean="0"/>
              <a:t>?</a:t>
            </a:r>
            <a:br>
              <a:rPr lang="nb-NO" dirty="0" smtClean="0"/>
            </a:br>
            <a:r>
              <a:rPr lang="nb-NO" sz="1300" dirty="0" smtClean="0"/>
              <a:t>E6 </a:t>
            </a:r>
            <a:r>
              <a:rPr lang="nb-NO" sz="1300" dirty="0" err="1" smtClean="0"/>
              <a:t>Mørsvikboten</a:t>
            </a:r>
            <a:r>
              <a:rPr lang="nb-NO" sz="1300" dirty="0" smtClean="0"/>
              <a:t>- Ballangen</a:t>
            </a:r>
            <a:endParaRPr lang="nb-NO" sz="1300" dirty="0"/>
          </a:p>
        </p:txBody>
      </p:sp>
      <p:pic>
        <p:nvPicPr>
          <p:cNvPr id="9" name="Plassholder for innhold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10" y="1630086"/>
            <a:ext cx="5044636" cy="4251660"/>
          </a:xfrm>
        </p:spPr>
      </p:pic>
      <p:pic>
        <p:nvPicPr>
          <p:cNvPr id="10" name="Plassholder for bilde 9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3" r="23863"/>
          <a:stretch>
            <a:fillRect/>
          </a:stretch>
        </p:blipFill>
        <p:spPr>
          <a:xfrm>
            <a:off x="4500786" y="1623474"/>
            <a:ext cx="3132000" cy="4237200"/>
          </a:xfrm>
        </p:spPr>
      </p:pic>
      <p:sp>
        <p:nvSpPr>
          <p:cNvPr id="6" name="Plassholder for bunntekst 5"/>
          <p:cNvSpPr>
            <a:spLocks noGrp="1"/>
          </p:cNvSpPr>
          <p:nvPr>
            <p:ph type="ftr" sz="quarter" idx="4294967295"/>
          </p:nvPr>
        </p:nvSpPr>
        <p:spPr>
          <a:xfrm>
            <a:off x="1544400" y="6386401"/>
            <a:ext cx="7247338" cy="172165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Konseptvalgutredning 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4294967295"/>
          </p:nvPr>
        </p:nvSpPr>
        <p:spPr>
          <a:xfrm>
            <a:off x="8472030" y="6162250"/>
            <a:ext cx="259768" cy="151927"/>
          </a:xfrm>
          <a:prstGeom prst="rect">
            <a:avLst/>
          </a:prstGeom>
        </p:spPr>
        <p:txBody>
          <a:bodyPr/>
          <a:lstStyle/>
          <a:p>
            <a:fld id="{CFBFA5D4-7951-41B2-927E-5337A5295656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4294967295"/>
          </p:nvPr>
        </p:nvSpPr>
        <p:spPr>
          <a:xfrm>
            <a:off x="258996" y="6386886"/>
            <a:ext cx="1026001" cy="172165"/>
          </a:xfrm>
          <a:prstGeom prst="rect">
            <a:avLst/>
          </a:prstGeom>
        </p:spPr>
        <p:txBody>
          <a:bodyPr/>
          <a:lstStyle/>
          <a:p>
            <a:r>
              <a:rPr lang="nb-NO" dirty="0" smtClean="0"/>
              <a:t>25.mars 2014</a:t>
            </a:r>
            <a:endParaRPr lang="nb-NO" dirty="0"/>
          </a:p>
        </p:txBody>
      </p:sp>
      <p:cxnSp>
        <p:nvCxnSpPr>
          <p:cNvPr id="12" name="Rett linje 11"/>
          <p:cNvCxnSpPr/>
          <p:nvPr/>
        </p:nvCxnSpPr>
        <p:spPr>
          <a:xfrm>
            <a:off x="4500786" y="1701602"/>
            <a:ext cx="0" cy="41634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0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Oppbygging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Hva er en KVU?</a:t>
            </a:r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Konseptvalgutredning </a:t>
            </a:r>
            <a:endParaRPr lang="nb-NO" dirty="0"/>
          </a:p>
        </p:txBody>
      </p:sp>
      <p:sp>
        <p:nvSpPr>
          <p:cNvPr id="8" name="Avrundet rektangel 7"/>
          <p:cNvSpPr/>
          <p:nvPr/>
        </p:nvSpPr>
        <p:spPr>
          <a:xfrm>
            <a:off x="972394" y="1528040"/>
            <a:ext cx="1960615" cy="11816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Utfordringer for KVU</a:t>
            </a:r>
          </a:p>
          <a:p>
            <a:pPr algn="ctr"/>
            <a:r>
              <a:rPr lang="nb-NO" dirty="0" smtClean="0"/>
              <a:t>(Prosjektplan)</a:t>
            </a:r>
            <a:endParaRPr lang="nb-NO" dirty="0"/>
          </a:p>
        </p:txBody>
      </p:sp>
      <p:sp>
        <p:nvSpPr>
          <p:cNvPr id="10" name="Avrundet rektangel 9"/>
          <p:cNvSpPr/>
          <p:nvPr/>
        </p:nvSpPr>
        <p:spPr>
          <a:xfrm>
            <a:off x="2844602" y="1912593"/>
            <a:ext cx="1368152" cy="7741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Forslag</a:t>
            </a:r>
          </a:p>
          <a:p>
            <a:pPr algn="ctr"/>
            <a:r>
              <a:rPr lang="nb-NO" dirty="0" smtClean="0">
                <a:solidFill>
                  <a:schemeClr val="tx1"/>
                </a:solidFill>
              </a:rPr>
              <a:t>til SD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1273843" y="3429794"/>
            <a:ext cx="1659166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Mandat for KVU</a:t>
            </a:r>
            <a:endParaRPr lang="nb-NO" dirty="0"/>
          </a:p>
        </p:txBody>
      </p:sp>
      <p:sp>
        <p:nvSpPr>
          <p:cNvPr id="13" name="Avrundet rektangel 12"/>
          <p:cNvSpPr/>
          <p:nvPr/>
        </p:nvSpPr>
        <p:spPr>
          <a:xfrm>
            <a:off x="4883859" y="3429794"/>
            <a:ext cx="3847937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600" b="1" dirty="0" smtClean="0"/>
              <a:t>KVU</a:t>
            </a:r>
            <a:endParaRPr lang="nb-NO" sz="9600" b="1" dirty="0"/>
          </a:p>
        </p:txBody>
      </p:sp>
      <p:sp>
        <p:nvSpPr>
          <p:cNvPr id="16" name="Avrundet rektangel 15"/>
          <p:cNvSpPr/>
          <p:nvPr/>
        </p:nvSpPr>
        <p:spPr>
          <a:xfrm>
            <a:off x="2844602" y="3591769"/>
            <a:ext cx="1368152" cy="7741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Godkjent </a:t>
            </a:r>
          </a:p>
          <a:p>
            <a:pPr algn="ctr"/>
            <a:r>
              <a:rPr lang="nb-NO" dirty="0" smtClean="0">
                <a:solidFill>
                  <a:schemeClr val="tx1"/>
                </a:solidFill>
              </a:rPr>
              <a:t>av SD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17" name="Pil høyre 16"/>
          <p:cNvSpPr/>
          <p:nvPr/>
        </p:nvSpPr>
        <p:spPr>
          <a:xfrm rot="5400000">
            <a:off x="1876610" y="2834383"/>
            <a:ext cx="431379" cy="48463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Pil høyre 17"/>
          <p:cNvSpPr/>
          <p:nvPr/>
        </p:nvSpPr>
        <p:spPr>
          <a:xfrm>
            <a:off x="4311389" y="3655529"/>
            <a:ext cx="431379" cy="48463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345601" y="6404400"/>
            <a:ext cx="928242" cy="172165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10.april 2014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4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ktangel 3087"/>
          <p:cNvSpPr/>
          <p:nvPr/>
        </p:nvSpPr>
        <p:spPr>
          <a:xfrm>
            <a:off x="302981" y="943075"/>
            <a:ext cx="8707861" cy="1830586"/>
          </a:xfrm>
          <a:prstGeom prst="rect">
            <a:avLst/>
          </a:prstGeom>
          <a:gradFill flip="none" rotWithShape="1">
            <a:gsLst>
              <a:gs pos="26000">
                <a:srgbClr val="FF7C80">
                  <a:tint val="66000"/>
                  <a:satMod val="160000"/>
                </a:srgbClr>
              </a:gs>
              <a:gs pos="29000">
                <a:srgbClr val="FF7C80">
                  <a:tint val="44500"/>
                  <a:satMod val="160000"/>
                </a:srgbClr>
              </a:gs>
              <a:gs pos="100000">
                <a:srgbClr val="FF7C8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2" name="Picture 4" descr="Samferdselsdepartement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26" y="941343"/>
            <a:ext cx="4821070" cy="82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01249" y="589558"/>
            <a:ext cx="7000301" cy="469241"/>
          </a:xfrm>
        </p:spPr>
        <p:txBody>
          <a:bodyPr/>
          <a:lstStyle/>
          <a:p>
            <a:r>
              <a:rPr lang="nb-NO" dirty="0" smtClean="0"/>
              <a:t>Fra KVU til NTP og gjennomføring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Konseptvalgutredning </a:t>
            </a:r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614951" y="4684274"/>
            <a:ext cx="956977" cy="615553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1700" i="1" dirty="0" smtClean="0">
                <a:solidFill>
                  <a:schemeClr val="tx2">
                    <a:lumMod val="75000"/>
                  </a:schemeClr>
                </a:solidFill>
              </a:rPr>
              <a:t>Behov</a:t>
            </a:r>
          </a:p>
          <a:p>
            <a:endParaRPr lang="nb-NO" sz="17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2052514" y="4617968"/>
            <a:ext cx="1490636" cy="877163"/>
          </a:xfrm>
          <a:prstGeom prst="rect">
            <a:avLst/>
          </a:prstGeom>
          <a:noFill/>
          <a:ln>
            <a:solidFill>
              <a:srgbClr val="ED901A"/>
            </a:solidFill>
          </a:ln>
        </p:spPr>
        <p:txBody>
          <a:bodyPr wrap="square" rtlCol="0">
            <a:spAutoFit/>
          </a:bodyPr>
          <a:lstStyle/>
          <a:p>
            <a:r>
              <a:rPr lang="nb-NO" sz="1700" i="1" dirty="0" smtClean="0">
                <a:solidFill>
                  <a:srgbClr val="ED9300"/>
                </a:solidFill>
              </a:rPr>
              <a:t>Utredning og analyse </a:t>
            </a:r>
          </a:p>
          <a:p>
            <a:endParaRPr lang="nb-NO" sz="1700" i="1" dirty="0">
              <a:solidFill>
                <a:schemeClr val="tx2"/>
              </a:solidFill>
            </a:endParaRPr>
          </a:p>
        </p:txBody>
      </p:sp>
      <p:sp>
        <p:nvSpPr>
          <p:cNvPr id="11" name="TekstSylinder 10"/>
          <p:cNvSpPr txBox="1"/>
          <p:nvPr/>
        </p:nvSpPr>
        <p:spPr>
          <a:xfrm>
            <a:off x="5414694" y="4652336"/>
            <a:ext cx="1778859" cy="615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ED901A"/>
            </a:solidFill>
          </a:ln>
        </p:spPr>
        <p:txBody>
          <a:bodyPr wrap="square" rtlCol="0">
            <a:spAutoFit/>
          </a:bodyPr>
          <a:lstStyle/>
          <a:p>
            <a:r>
              <a:rPr lang="nb-NO" sz="1700" i="1" dirty="0" smtClean="0">
                <a:solidFill>
                  <a:schemeClr val="tx2">
                    <a:lumMod val="75000"/>
                  </a:schemeClr>
                </a:solidFill>
              </a:rPr>
              <a:t>Planlegging og prosjektering</a:t>
            </a:r>
            <a:endParaRPr lang="nb-NO" sz="17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kstSylinder 12"/>
          <p:cNvSpPr txBox="1"/>
          <p:nvPr/>
        </p:nvSpPr>
        <p:spPr>
          <a:xfrm>
            <a:off x="209869" y="3867939"/>
            <a:ext cx="4628680" cy="35394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700" b="1" i="1" dirty="0" smtClean="0">
                <a:solidFill>
                  <a:schemeClr val="tx2">
                    <a:lumMod val="75000"/>
                  </a:schemeClr>
                </a:solidFill>
              </a:rPr>
              <a:t>Vegvesenet  utreder konseptalternativene</a:t>
            </a:r>
            <a:endParaRPr lang="nb-NO" sz="17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4835130" y="3877303"/>
            <a:ext cx="4120425" cy="35394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700" b="1" i="1" dirty="0" smtClean="0">
                <a:solidFill>
                  <a:schemeClr val="tx2">
                    <a:lumMod val="75000"/>
                  </a:schemeClr>
                </a:solidFill>
              </a:rPr>
              <a:t>Vegvesenet gjennomfører</a:t>
            </a:r>
            <a:endParaRPr lang="nb-NO" sz="17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3963173" y="4703608"/>
            <a:ext cx="1361138" cy="61555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700" i="1" dirty="0" smtClean="0">
                <a:solidFill>
                  <a:schemeClr val="tx2">
                    <a:lumMod val="75000"/>
                  </a:schemeClr>
                </a:solidFill>
              </a:rPr>
              <a:t>Anbefaling</a:t>
            </a:r>
            <a:r>
              <a:rPr lang="nb-NO" sz="1700" dirty="0" smtClean="0"/>
              <a:t> </a:t>
            </a:r>
          </a:p>
          <a:p>
            <a:endParaRPr lang="nb-NO" sz="1700" dirty="0"/>
          </a:p>
        </p:txBody>
      </p:sp>
      <p:sp>
        <p:nvSpPr>
          <p:cNvPr id="19" name="Rektangel 18"/>
          <p:cNvSpPr/>
          <p:nvPr/>
        </p:nvSpPr>
        <p:spPr>
          <a:xfrm>
            <a:off x="5393537" y="4274111"/>
            <a:ext cx="3584543" cy="1676763"/>
          </a:xfrm>
          <a:prstGeom prst="rect">
            <a:avLst/>
          </a:prstGeom>
          <a:solidFill>
            <a:srgbClr val="ED9300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82" name="Pil ned 3081"/>
          <p:cNvSpPr/>
          <p:nvPr/>
        </p:nvSpPr>
        <p:spPr>
          <a:xfrm>
            <a:off x="1273843" y="2773662"/>
            <a:ext cx="447127" cy="10668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TekstSylinder 27"/>
          <p:cNvSpPr txBox="1"/>
          <p:nvPr/>
        </p:nvSpPr>
        <p:spPr>
          <a:xfrm>
            <a:off x="5644630" y="1924782"/>
            <a:ext cx="352839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rgbClr val="7030A0"/>
                </a:solidFill>
              </a:rPr>
              <a:t>         Stortinget gir sin tilslutning til NTP vår 2017/</a:t>
            </a:r>
            <a:endParaRPr lang="nb-NO" dirty="0">
              <a:solidFill>
                <a:srgbClr val="7030A0"/>
              </a:solidFill>
            </a:endParaRPr>
          </a:p>
          <a:p>
            <a:pPr algn="ctr"/>
            <a:r>
              <a:rPr lang="nb-NO" dirty="0" smtClean="0">
                <a:solidFill>
                  <a:srgbClr val="7030A0"/>
                </a:solidFill>
              </a:rPr>
              <a:t>/Budsjett /vedtak </a:t>
            </a:r>
            <a:endParaRPr lang="nb-NO" dirty="0">
              <a:solidFill>
                <a:srgbClr val="7030A0"/>
              </a:solidFill>
            </a:endParaRPr>
          </a:p>
        </p:txBody>
      </p:sp>
      <p:sp>
        <p:nvSpPr>
          <p:cNvPr id="46" name="TekstSylinder 45"/>
          <p:cNvSpPr txBox="1"/>
          <p:nvPr/>
        </p:nvSpPr>
        <p:spPr>
          <a:xfrm>
            <a:off x="7193553" y="4653930"/>
            <a:ext cx="1784527" cy="615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ED901A"/>
            </a:solidFill>
          </a:ln>
        </p:spPr>
        <p:txBody>
          <a:bodyPr wrap="square" rtlCol="0">
            <a:spAutoFit/>
          </a:bodyPr>
          <a:lstStyle/>
          <a:p>
            <a:r>
              <a:rPr lang="nb-NO" sz="1700" i="1" dirty="0" smtClean="0">
                <a:solidFill>
                  <a:schemeClr val="tx2">
                    <a:lumMod val="75000"/>
                  </a:schemeClr>
                </a:solidFill>
              </a:rPr>
              <a:t>Bygging</a:t>
            </a:r>
          </a:p>
          <a:p>
            <a:endParaRPr lang="nb-NO" sz="17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085" name="Pil ned 3084"/>
          <p:cNvSpPr/>
          <p:nvPr/>
        </p:nvSpPr>
        <p:spPr>
          <a:xfrm>
            <a:off x="7237068" y="2811762"/>
            <a:ext cx="432070" cy="104973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Rektangel 48"/>
          <p:cNvSpPr/>
          <p:nvPr/>
        </p:nvSpPr>
        <p:spPr>
          <a:xfrm>
            <a:off x="209869" y="4272114"/>
            <a:ext cx="5185905" cy="1710406"/>
          </a:xfrm>
          <a:prstGeom prst="rect">
            <a:avLst/>
          </a:prstGeom>
          <a:solidFill>
            <a:srgbClr val="ED9300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TekstSylinder 52"/>
          <p:cNvSpPr txBox="1"/>
          <p:nvPr/>
        </p:nvSpPr>
        <p:spPr>
          <a:xfrm>
            <a:off x="5360139" y="1053530"/>
            <a:ext cx="15889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7030A0"/>
                </a:solidFill>
              </a:rPr>
              <a:t>Konseptvalg vår 2017</a:t>
            </a:r>
            <a:endParaRPr lang="nb-NO" dirty="0">
              <a:solidFill>
                <a:srgbClr val="7030A0"/>
              </a:solidFill>
            </a:endParaRPr>
          </a:p>
        </p:txBody>
      </p:sp>
      <p:sp>
        <p:nvSpPr>
          <p:cNvPr id="3089" name="TekstSylinder 3088"/>
          <p:cNvSpPr txBox="1"/>
          <p:nvPr/>
        </p:nvSpPr>
        <p:spPr>
          <a:xfrm>
            <a:off x="345602" y="5515731"/>
            <a:ext cx="1346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Høst 2014</a:t>
            </a:r>
            <a:endParaRPr lang="nb-NO" sz="1600" dirty="0"/>
          </a:p>
        </p:txBody>
      </p:sp>
      <p:sp>
        <p:nvSpPr>
          <p:cNvPr id="3090" name="TekstSylinder 3089"/>
          <p:cNvSpPr txBox="1"/>
          <p:nvPr/>
        </p:nvSpPr>
        <p:spPr>
          <a:xfrm>
            <a:off x="4006150" y="5228763"/>
            <a:ext cx="13896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 smtClean="0"/>
          </a:p>
          <a:p>
            <a:r>
              <a:rPr lang="nb-NO" sz="1600" dirty="0" smtClean="0"/>
              <a:t>Vår 2015</a:t>
            </a:r>
            <a:endParaRPr lang="nb-NO" sz="1600" dirty="0"/>
          </a:p>
        </p:txBody>
      </p:sp>
      <p:sp>
        <p:nvSpPr>
          <p:cNvPr id="31" name="TekstSylinder 30"/>
          <p:cNvSpPr txBox="1"/>
          <p:nvPr/>
        </p:nvSpPr>
        <p:spPr>
          <a:xfrm>
            <a:off x="1971092" y="5536539"/>
            <a:ext cx="1992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 Høst/vinter 2014</a:t>
            </a:r>
            <a:endParaRPr lang="nb-NO" sz="1600" dirty="0"/>
          </a:p>
        </p:txBody>
      </p:sp>
      <p:sp>
        <p:nvSpPr>
          <p:cNvPr id="18" name="Pil høyre 17"/>
          <p:cNvSpPr/>
          <p:nvPr/>
        </p:nvSpPr>
        <p:spPr>
          <a:xfrm>
            <a:off x="1571928" y="4986242"/>
            <a:ext cx="480586" cy="126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Pil høyre 19"/>
          <p:cNvSpPr/>
          <p:nvPr/>
        </p:nvSpPr>
        <p:spPr>
          <a:xfrm>
            <a:off x="3543148" y="4922955"/>
            <a:ext cx="420023" cy="1768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0" name="Picture 2" descr="Portalens fors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3" y="974266"/>
            <a:ext cx="866775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1812221" y="3141762"/>
            <a:ext cx="13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 dirty="0" smtClean="0"/>
              <a:t>Bestilling</a:t>
            </a:r>
            <a:endParaRPr lang="nb-NO" i="1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3158239" y="1830234"/>
            <a:ext cx="24863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rgbClr val="7030A0"/>
                </a:solidFill>
              </a:rPr>
              <a:t>Kvalitetssikring (KS1)</a:t>
            </a:r>
          </a:p>
          <a:p>
            <a:pPr algn="ctr"/>
            <a:r>
              <a:rPr lang="nb-NO" dirty="0" smtClean="0">
                <a:solidFill>
                  <a:srgbClr val="7030A0"/>
                </a:solidFill>
              </a:rPr>
              <a:t>HØRING</a:t>
            </a:r>
            <a:endParaRPr lang="nb-NO" dirty="0">
              <a:solidFill>
                <a:srgbClr val="7030A0"/>
              </a:solidFill>
            </a:endParaRPr>
          </a:p>
        </p:txBody>
      </p:sp>
      <p:cxnSp>
        <p:nvCxnSpPr>
          <p:cNvPr id="17" name="Rett pil 16"/>
          <p:cNvCxnSpPr/>
          <p:nvPr/>
        </p:nvCxnSpPr>
        <p:spPr>
          <a:xfrm flipV="1">
            <a:off x="4784075" y="1298206"/>
            <a:ext cx="576064" cy="56016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>
            <a:off x="6862572" y="1335839"/>
            <a:ext cx="47053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Sylinder 24"/>
          <p:cNvSpPr txBox="1"/>
          <p:nvPr/>
        </p:nvSpPr>
        <p:spPr>
          <a:xfrm>
            <a:off x="7216076" y="5296702"/>
            <a:ext cx="173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1. Periode 2018-2021?</a:t>
            </a:r>
            <a:endParaRPr lang="nb-NO" dirty="0"/>
          </a:p>
        </p:txBody>
      </p:sp>
      <p:sp>
        <p:nvSpPr>
          <p:cNvPr id="3083" name="Pil ned 3082"/>
          <p:cNvSpPr/>
          <p:nvPr/>
        </p:nvSpPr>
        <p:spPr>
          <a:xfrm rot="10800000">
            <a:off x="4656911" y="2753564"/>
            <a:ext cx="347931" cy="1902553"/>
          </a:xfrm>
          <a:prstGeom prst="downArrow">
            <a:avLst>
              <a:gd name="adj1" fmla="val 53281"/>
              <a:gd name="adj2" fmla="val 58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TekstSylinder 33"/>
          <p:cNvSpPr txBox="1"/>
          <p:nvPr/>
        </p:nvSpPr>
        <p:spPr>
          <a:xfrm>
            <a:off x="7237068" y="1058799"/>
            <a:ext cx="155467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7030A0"/>
                </a:solidFill>
              </a:rPr>
              <a:t>Regjeringen beslutter</a:t>
            </a:r>
            <a:endParaRPr lang="nb-NO" dirty="0">
              <a:solidFill>
                <a:srgbClr val="7030A0"/>
              </a:solidFill>
            </a:endParaRPr>
          </a:p>
        </p:txBody>
      </p:sp>
      <p:sp>
        <p:nvSpPr>
          <p:cNvPr id="35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345601" y="6404400"/>
            <a:ext cx="928242" cy="172165"/>
          </a:xfrm>
        </p:spPr>
        <p:txBody>
          <a:bodyPr/>
          <a:lstStyle/>
          <a:p>
            <a:pPr>
              <a:defRPr/>
            </a:pPr>
            <a:r>
              <a:rPr lang="nb-NO" dirty="0" smtClean="0"/>
              <a:t>10.april 2014</a:t>
            </a:r>
            <a:endParaRPr lang="nb-NO" dirty="0"/>
          </a:p>
        </p:txBody>
      </p:sp>
      <p:cxnSp>
        <p:nvCxnSpPr>
          <p:cNvPr id="36" name="Rett pil 35"/>
          <p:cNvCxnSpPr/>
          <p:nvPr/>
        </p:nvCxnSpPr>
        <p:spPr>
          <a:xfrm>
            <a:off x="7543873" y="1700366"/>
            <a:ext cx="0" cy="27649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58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 profil_etatspresentasjon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 profil_etatspresentasjon</Template>
  <TotalTime>4858</TotalTime>
  <Words>467</Words>
  <Application>Microsoft Office PowerPoint</Application>
  <PresentationFormat>Egendefinert</PresentationFormat>
  <Paragraphs>109</Paragraphs>
  <Slides>11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Ny profil_etatspresentasjon</vt:lpstr>
      <vt:lpstr>Velkommen Konseptvalgutredning (KVU) E10 Fiskebøl - Å</vt:lpstr>
      <vt:lpstr>Hvorfor KVU? Samferdselsdepartementet        </vt:lpstr>
      <vt:lpstr>Bakgrunnen for de tre nye KVUer i Region nord</vt:lpstr>
      <vt:lpstr>Hva er en konseptvalgutredning - KVU?</vt:lpstr>
      <vt:lpstr>Konseptvalgutredning (KVU) er et planverktøy for politisk beslutning </vt:lpstr>
      <vt:lpstr>Krav til KVU</vt:lpstr>
      <vt:lpstr>Konseptvalgsutredning – når brukes det? E6 Mørsvikboten- Ballangen</vt:lpstr>
      <vt:lpstr>Oppbygging</vt:lpstr>
      <vt:lpstr>Fra KVU til NTP og gjennomføring</vt:lpstr>
      <vt:lpstr>Framtidige transportløsninger må ha bred  forankring i samfunnet</vt:lpstr>
      <vt:lpstr>Nasjonal transportplan – åpner bevilgninger</vt:lpstr>
    </vt:vector>
  </TitlesOfParts>
  <Company>Statens vegvesen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Statens vegvesen</dc:title>
  <dc:creator>Unni M Gifstad</dc:creator>
  <dc:description>Template by addpoint.no</dc:description>
  <cp:lastModifiedBy>Gifstad Unni M</cp:lastModifiedBy>
  <cp:revision>265</cp:revision>
  <cp:lastPrinted>2013-02-19T13:00:14Z</cp:lastPrinted>
  <dcterms:created xsi:type="dcterms:W3CDTF">2013-02-18T06:32:24Z</dcterms:created>
  <dcterms:modified xsi:type="dcterms:W3CDTF">2014-04-07T17:01:24Z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addpoint.no</vt:lpwstr>
  </property>
</Properties>
</file>