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58" r:id="rId3"/>
    <p:sldId id="259" r:id="rId4"/>
    <p:sldId id="260" r:id="rId5"/>
    <p:sldId id="261" r:id="rId6"/>
    <p:sldId id="267" r:id="rId7"/>
    <p:sldId id="263" r:id="rId8"/>
    <p:sldId id="269" r:id="rId9"/>
    <p:sldId id="264" r:id="rId10"/>
    <p:sldId id="265" r:id="rId11"/>
    <p:sldId id="268" r:id="rId12"/>
    <p:sldId id="262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CA0DC-5DFA-4148-A6A0-01F74A8D6552}" type="datetimeFigureOut">
              <a:rPr lang="nb-NO" smtClean="0"/>
              <a:t>09.04.2014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8BA44-7A0F-4FAC-85DE-A055B1AA9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159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Kirkenes skal ha en konkurransedyktig infrastruktur med ny E6 og havn som kan betjene internasjonal godstrafikk i Barentsregionen innen 2035. 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Fremtidens transportsystem i Kirkenes skal innen 2035 håndtere transportetterspørselen på en mer miljøvennlig måte.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CDC14-A236-4A01-9D2D-3CCB69B8B3A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563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B0B2-4E16-48B4-A117-38F6EBA2124B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44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59719" y="1999467"/>
            <a:ext cx="7246080" cy="172125"/>
          </a:xfrm>
        </p:spPr>
        <p:txBody>
          <a:bodyPr/>
          <a:lstStyle>
            <a:lvl1pPr>
              <a:defRPr b="0"/>
            </a:lvl1pPr>
          </a:lstStyle>
          <a:p>
            <a:endParaRPr lang="nb-NO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56" y="2479826"/>
            <a:ext cx="8606105" cy="4135442"/>
          </a:xfrm>
          <a:prstGeom prst="rect">
            <a:avLst/>
          </a:prstGeom>
        </p:spPr>
      </p:pic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6" y="1993709"/>
            <a:ext cx="1042389" cy="172125"/>
          </a:xfrm>
        </p:spPr>
        <p:txBody>
          <a:bodyPr/>
          <a:lstStyle>
            <a:lvl1pPr>
              <a:defRPr spc="80" baseline="0"/>
            </a:lvl1pPr>
          </a:lstStyle>
          <a:p>
            <a:fld id="{62CCA688-0196-4668-938E-5AB69FE9DEDA}" type="datetimeFigureOut">
              <a:rPr lang="nb-NO" smtClean="0"/>
              <a:t>09.04.2014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09.04.2014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09.04.2014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m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12" hasCustomPrompt="1"/>
          </p:nvPr>
        </p:nvSpPr>
        <p:spPr>
          <a:xfrm>
            <a:off x="253128" y="2480626"/>
            <a:ext cx="8606250" cy="4136062"/>
          </a:xfrm>
          <a:noFill/>
        </p:spPr>
        <p:txBody>
          <a:bodyPr tIns="1644764"/>
          <a:lstStyle>
            <a:lvl1pPr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8" y="1993709"/>
            <a:ext cx="1042388" cy="172125"/>
          </a:xfrm>
        </p:spPr>
        <p:txBody>
          <a:bodyPr/>
          <a:lstStyle>
            <a:lvl1pPr>
              <a:defRPr spc="80" baseline="0"/>
            </a:lvl1pPr>
          </a:lstStyle>
          <a:p>
            <a:fld id="{62CCA688-0196-4668-938E-5AB69FE9DEDA}" type="datetimeFigureOut">
              <a:rPr lang="nb-NO" smtClean="0"/>
              <a:t>09.04.2014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59719" y="1999467"/>
            <a:ext cx="7246080" cy="172125"/>
          </a:xfrm>
        </p:spPr>
        <p:txBody>
          <a:bodyPr/>
          <a:lstStyle>
            <a:lvl1pPr>
              <a:defRPr b="0"/>
            </a:lvl1pPr>
          </a:lstStyle>
          <a:p>
            <a:endParaRPr lang="nb-NO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1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27151" y="3091677"/>
            <a:ext cx="7205077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27441" y="2795895"/>
            <a:ext cx="7204788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5" name="Rektangel 14"/>
          <p:cNvSpPr/>
          <p:nvPr/>
        </p:nvSpPr>
        <p:spPr>
          <a:xfrm>
            <a:off x="258950" y="6328393"/>
            <a:ext cx="1033021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380175" cy="35147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09.04.2014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innhold 2"/>
          <p:cNvSpPr>
            <a:spLocks noGrp="1"/>
          </p:cNvSpPr>
          <p:nvPr>
            <p:ph idx="1"/>
          </p:nvPr>
        </p:nvSpPr>
        <p:spPr>
          <a:xfrm>
            <a:off x="1273621" y="1777857"/>
            <a:ext cx="4018334" cy="42938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09.04.2014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1273621" y="1777988"/>
            <a:ext cx="3802349" cy="42938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09.04.2014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928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bilde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8"/>
          </p:nvPr>
        </p:nvSpPr>
        <p:spPr>
          <a:xfrm>
            <a:off x="259155" y="1834333"/>
            <a:ext cx="5219094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9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0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09.04.2014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83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, nav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504" y="1701208"/>
            <a:ext cx="5262926" cy="1727792"/>
          </a:xfrm>
        </p:spPr>
        <p:txBody>
          <a:bodyPr wrap="square">
            <a:no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230504" y="3429001"/>
            <a:ext cx="5262926" cy="354711"/>
          </a:xfrm>
        </p:spPr>
        <p:txBody>
          <a:bodyPr>
            <a:normAutofit/>
          </a:bodyPr>
          <a:lstStyle>
            <a:lvl1pPr marL="0" indent="0" algn="r">
              <a:buNone/>
              <a:defRPr sz="17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4" name="Rektangel 3"/>
          <p:cNvSpPr/>
          <p:nvPr/>
        </p:nvSpPr>
        <p:spPr>
          <a:xfrm>
            <a:off x="180276" y="477356"/>
            <a:ext cx="935941" cy="107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/>
            <a:endParaRPr lang="en-GB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09.04.2014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897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1275281" y="1065656"/>
            <a:ext cx="6999085" cy="46828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252270" y="1834333"/>
            <a:ext cx="8631873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09.04.2014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/>
          <p:cNvSpPr/>
          <p:nvPr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/>
        </p:nvSpPr>
        <p:spPr>
          <a:xfrm>
            <a:off x="258950" y="6328393"/>
            <a:ext cx="1025822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75281" y="1058555"/>
            <a:ext cx="6999085" cy="4691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73622" y="1777858"/>
            <a:ext cx="7000745" cy="42938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09.04.2014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"/>
            <a:ext cx="1014810" cy="13987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035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394" indent="-302394" algn="l" defTabSz="914035" rtl="0" eaLnBrk="1" latinLnBrk="0" hangingPunct="1">
        <a:spcBef>
          <a:spcPts val="432"/>
        </a:spcBef>
        <a:buClr>
          <a:srgbClr val="ED9300"/>
        </a:buClr>
        <a:buFont typeface="Arial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6907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94052" indent="-191925" algn="l" defTabSz="914035" rtl="0" eaLnBrk="1" latinLnBrk="0" hangingPunct="1">
        <a:spcBef>
          <a:spcPts val="432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4511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97294" indent="-252181" algn="l" defTabSz="914035" rtl="0" eaLnBrk="1" latinLnBrk="0" hangingPunct="1">
        <a:spcBef>
          <a:spcPts val="432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94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12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8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46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35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2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9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3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://www.vegvesen.no/Europaveg/e10lofote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47664" y="1340768"/>
            <a:ext cx="6275890" cy="1112291"/>
          </a:xfrm>
        </p:spPr>
        <p:txBody>
          <a:bodyPr>
            <a:normAutofit fontScale="90000"/>
          </a:bodyPr>
          <a:lstStyle/>
          <a:p>
            <a:r>
              <a:rPr lang="nb-NO" sz="4400" dirty="0" smtClean="0"/>
              <a:t>Utfordringer for KVU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000" dirty="0" smtClean="0"/>
              <a:t>Torsdag 10. april 2014 – </a:t>
            </a:r>
            <a:r>
              <a:rPr lang="nb-NO" sz="2000" dirty="0" smtClean="0"/>
              <a:t>R</a:t>
            </a:r>
            <a:r>
              <a:rPr lang="nb-NO" sz="2000" dirty="0" smtClean="0"/>
              <a:t>ådhuset, Leknes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sz="1800" b="1" dirty="0" smtClean="0"/>
              <a:t>Nils Petter Rusånes, Statens vegvesen Region nord</a:t>
            </a:r>
            <a:br>
              <a:rPr lang="nb-NO" sz="1800" b="1" dirty="0" smtClean="0"/>
            </a:br>
            <a:r>
              <a:rPr lang="nb-NO" sz="1800" b="1" dirty="0" smtClean="0"/>
              <a:t>Prosjektleder</a:t>
            </a:r>
            <a:endParaRPr lang="nb-NO" sz="18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13410" y="908720"/>
            <a:ext cx="5870846" cy="339502"/>
          </a:xfrm>
        </p:spPr>
        <p:txBody>
          <a:bodyPr/>
          <a:lstStyle/>
          <a:p>
            <a:r>
              <a:rPr lang="nb-NO" dirty="0" smtClean="0"/>
              <a:t>KVU E10 Fiskebøl - Å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04864"/>
            <a:ext cx="5946354" cy="372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Milepæler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73622" y="1777858"/>
            <a:ext cx="7114802" cy="4293806"/>
          </a:xfrm>
        </p:spPr>
        <p:txBody>
          <a:bodyPr>
            <a:normAutofit/>
          </a:bodyPr>
          <a:lstStyle/>
          <a:p>
            <a:r>
              <a:rPr lang="nb-NO" dirty="0" smtClean="0"/>
              <a:t>«Utfordringer for KVU» </a:t>
            </a:r>
          </a:p>
          <a:p>
            <a:pPr marL="318011" lvl="1" indent="0">
              <a:buNone/>
            </a:pPr>
            <a:r>
              <a:rPr lang="nb-NO" dirty="0" smtClean="0"/>
              <a:t>-Møte </a:t>
            </a:r>
            <a:r>
              <a:rPr lang="nb-NO" dirty="0" smtClean="0"/>
              <a:t>i dag </a:t>
            </a:r>
            <a:r>
              <a:rPr lang="nb-NO" dirty="0" smtClean="0"/>
              <a:t>10.4.14</a:t>
            </a:r>
            <a:endParaRPr lang="nb-NO" dirty="0" smtClean="0"/>
          </a:p>
          <a:p>
            <a:pPr marL="318011" lvl="1" indent="0">
              <a:buNone/>
            </a:pPr>
            <a:r>
              <a:rPr lang="nb-NO" dirty="0" smtClean="0"/>
              <a:t>-Utsendelse </a:t>
            </a:r>
            <a:r>
              <a:rPr lang="nb-NO" dirty="0" smtClean="0"/>
              <a:t>av SVV sitt forslag for kommentarer, ca. </a:t>
            </a:r>
            <a:r>
              <a:rPr lang="nb-NO" dirty="0" smtClean="0"/>
              <a:t>23.4</a:t>
            </a:r>
            <a:endParaRPr lang="nb-NO" dirty="0"/>
          </a:p>
          <a:p>
            <a:pPr marL="318011" lvl="1" indent="0">
              <a:buNone/>
            </a:pPr>
            <a:r>
              <a:rPr lang="nb-NO" dirty="0" smtClean="0"/>
              <a:t>-Ferdig </a:t>
            </a:r>
            <a:r>
              <a:rPr lang="nb-NO" dirty="0" smtClean="0"/>
              <a:t>1. mai </a:t>
            </a:r>
          </a:p>
          <a:p>
            <a:r>
              <a:rPr lang="nb-NO" dirty="0" smtClean="0"/>
              <a:t>Mandat fra </a:t>
            </a:r>
            <a:r>
              <a:rPr lang="nb-NO" dirty="0" smtClean="0"/>
              <a:t>SD</a:t>
            </a:r>
          </a:p>
          <a:p>
            <a:pPr marL="318011" lvl="1" indent="0">
              <a:buNone/>
            </a:pPr>
            <a:r>
              <a:rPr lang="nb-NO" dirty="0" smtClean="0"/>
              <a:t>-Tidlig høst</a:t>
            </a:r>
            <a:endParaRPr lang="nb-NO" dirty="0" smtClean="0"/>
          </a:p>
          <a:p>
            <a:r>
              <a:rPr lang="nb-NO" dirty="0" smtClean="0"/>
              <a:t>Igangsetting av </a:t>
            </a:r>
            <a:r>
              <a:rPr lang="nb-NO" dirty="0" smtClean="0"/>
              <a:t>KVU</a:t>
            </a:r>
          </a:p>
          <a:p>
            <a:pPr marL="318011" lvl="1" indent="0">
              <a:buNone/>
            </a:pPr>
            <a:r>
              <a:rPr lang="nb-NO" dirty="0" smtClean="0"/>
              <a:t>-Invitere til medvirkning</a:t>
            </a:r>
            <a:endParaRPr lang="nb-NO" dirty="0" smtClean="0"/>
          </a:p>
          <a:p>
            <a:r>
              <a:rPr lang="nb-NO" dirty="0" smtClean="0"/>
              <a:t>KVU </a:t>
            </a:r>
            <a:r>
              <a:rPr lang="nb-NO" dirty="0" smtClean="0"/>
              <a:t>verksted</a:t>
            </a:r>
          </a:p>
          <a:p>
            <a:pPr marL="318011" lvl="1" indent="0">
              <a:buNone/>
            </a:pPr>
            <a:r>
              <a:rPr lang="nb-NO" dirty="0" smtClean="0"/>
              <a:t>-Høst 2014</a:t>
            </a:r>
            <a:endParaRPr lang="nb-NO" dirty="0" smtClean="0"/>
          </a:p>
          <a:p>
            <a:r>
              <a:rPr lang="nb-NO" dirty="0" smtClean="0"/>
              <a:t>Ferdigstillelse våren 2015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Picture 2" descr="C:\Users\UNNGIF\AppData\Local\Microsoft\Windows\Temporary Internet Files\Content.IE5\Z4J7U09H\MP90044912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89040"/>
            <a:ext cx="263279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ssholder for tekst 3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/>
          <a:p>
            <a:r>
              <a:rPr lang="nb-NO" dirty="0" smtClean="0"/>
              <a:t>Utfordringer for KVU E10 Fiskebøl - Å</a:t>
            </a:r>
            <a:endParaRPr lang="nb-NO" dirty="0"/>
          </a:p>
        </p:txBody>
      </p:sp>
      <p:sp>
        <p:nvSpPr>
          <p:cNvPr id="6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179512" y="6381328"/>
            <a:ext cx="1152128" cy="2160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sz="1050" dirty="0" smtClean="0">
                <a:solidFill>
                  <a:schemeClr val="bg1"/>
                </a:solidFill>
              </a:rPr>
              <a:t>10.April 2014</a:t>
            </a:r>
            <a:endParaRPr lang="nb-NO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9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Prosjektside og </a:t>
            </a:r>
            <a:r>
              <a:rPr lang="nb-NO" dirty="0" err="1" smtClean="0"/>
              <a:t>Facebook</a:t>
            </a:r>
            <a:r>
              <a:rPr lang="nb-NO" dirty="0" smtClean="0"/>
              <a:t> side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73622" y="1777858"/>
            <a:ext cx="7000745" cy="4531462"/>
          </a:xfrm>
        </p:spPr>
        <p:txBody>
          <a:bodyPr>
            <a:normAutofit/>
          </a:bodyPr>
          <a:lstStyle/>
          <a:p>
            <a:r>
              <a:rPr lang="nb-NO" dirty="0" smtClean="0"/>
              <a:t>Det er allerede opprettet en </a:t>
            </a:r>
            <a:r>
              <a:rPr lang="nb-NO" dirty="0"/>
              <a:t>prosjektside på: </a:t>
            </a:r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www.vegvesen.no/Europaveg/e10lofoten</a:t>
            </a: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err="1" smtClean="0"/>
              <a:t>Facebookside</a:t>
            </a:r>
            <a:r>
              <a:rPr lang="nb-NO" dirty="0" smtClean="0"/>
              <a:t> vil </a:t>
            </a:r>
            <a:r>
              <a:rPr lang="nb-NO" dirty="0" smtClean="0"/>
              <a:t>bli </a:t>
            </a:r>
            <a:r>
              <a:rPr lang="nb-NO" dirty="0" smtClean="0"/>
              <a:t>opprettet, under navnet </a:t>
            </a:r>
            <a:r>
              <a:rPr lang="nb-NO" dirty="0" smtClean="0"/>
              <a:t>«Framtidas Lofoten»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Kommunikasjon med omverdenen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20888"/>
            <a:ext cx="5322937" cy="3002230"/>
          </a:xfrm>
          <a:prstGeom prst="rect">
            <a:avLst/>
          </a:prstGeom>
        </p:spPr>
      </p:pic>
      <p:sp>
        <p:nvSpPr>
          <p:cNvPr id="6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179512" y="6381328"/>
            <a:ext cx="1152128" cy="2160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sz="1050" dirty="0" smtClean="0">
                <a:solidFill>
                  <a:schemeClr val="bg1"/>
                </a:solidFill>
              </a:rPr>
              <a:t>10.April 2014</a:t>
            </a:r>
            <a:endParaRPr lang="nb-NO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2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59632" y="1268760"/>
            <a:ext cx="6999085" cy="469132"/>
          </a:xfrm>
        </p:spPr>
        <p:txBody>
          <a:bodyPr/>
          <a:lstStyle/>
          <a:p>
            <a:r>
              <a:rPr lang="nb-NO" dirty="0" smtClean="0"/>
              <a:t>Innspill til utfordringsnotat/prosjektplan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b="1" i="1" dirty="0"/>
              <a:t>1. Sentrale nasjonale føringer og rammer for det aktuelle området </a:t>
            </a:r>
            <a:endParaRPr lang="nb-NO" b="1" dirty="0"/>
          </a:p>
          <a:p>
            <a:pPr marL="0" indent="0">
              <a:buNone/>
            </a:pPr>
            <a:endParaRPr lang="nb-NO" b="1" i="1" dirty="0" smtClean="0"/>
          </a:p>
          <a:p>
            <a:pPr marL="0" indent="0">
              <a:buNone/>
            </a:pPr>
            <a:r>
              <a:rPr lang="nb-NO" b="1" i="1" dirty="0" smtClean="0"/>
              <a:t>2</a:t>
            </a:r>
            <a:r>
              <a:rPr lang="nb-NO" b="1" i="1" dirty="0"/>
              <a:t>. Forslag til foreløpig/overordnet samfunnsmål basert på sentrale rammer og føringer </a:t>
            </a:r>
            <a:endParaRPr lang="nb-NO" b="1" dirty="0"/>
          </a:p>
          <a:p>
            <a:pPr marL="0" indent="0">
              <a:buNone/>
            </a:pPr>
            <a:endParaRPr lang="nb-NO" b="1" i="1" dirty="0" smtClean="0"/>
          </a:p>
          <a:p>
            <a:pPr marL="0" indent="0">
              <a:buNone/>
            </a:pPr>
            <a:r>
              <a:rPr lang="nb-NO" b="1" i="1" dirty="0" smtClean="0"/>
              <a:t>3</a:t>
            </a:r>
            <a:r>
              <a:rPr lang="nb-NO" b="1" i="1" dirty="0"/>
              <a:t>. Hovedutfordringer for transportsystemet sett fra et nasjonalt ståsted </a:t>
            </a:r>
            <a:endParaRPr lang="nb-NO" b="1" dirty="0"/>
          </a:p>
          <a:p>
            <a:pPr marL="0" indent="0">
              <a:buNone/>
            </a:pPr>
            <a:endParaRPr lang="nb-NO" b="1" i="1" dirty="0" smtClean="0"/>
          </a:p>
          <a:p>
            <a:pPr marL="0" indent="0">
              <a:buNone/>
            </a:pPr>
            <a:r>
              <a:rPr lang="nb-NO" b="1" i="1" dirty="0" smtClean="0"/>
              <a:t>4</a:t>
            </a:r>
            <a:r>
              <a:rPr lang="nb-NO" b="1" i="1" dirty="0"/>
              <a:t>. Aktuelle/pågående utredninger og planer </a:t>
            </a:r>
            <a:endParaRPr lang="nb-NO" b="1" dirty="0"/>
          </a:p>
          <a:p>
            <a:pPr marL="0" indent="0">
              <a:buNone/>
            </a:pPr>
            <a:endParaRPr lang="nb-NO" b="1" i="1" dirty="0" smtClean="0"/>
          </a:p>
          <a:p>
            <a:pPr marL="0" indent="0">
              <a:buNone/>
            </a:pPr>
            <a:r>
              <a:rPr lang="nb-NO" b="1" i="1" dirty="0" smtClean="0"/>
              <a:t>5</a:t>
            </a:r>
            <a:r>
              <a:rPr lang="nb-NO" b="1" i="1" dirty="0"/>
              <a:t>. Avgrensning av oppgaven både geografisk og tematisk </a:t>
            </a:r>
            <a:endParaRPr lang="nb-NO" b="1" dirty="0"/>
          </a:p>
          <a:p>
            <a:pPr marL="0" indent="0">
              <a:buNone/>
            </a:pPr>
            <a:endParaRPr lang="nb-NO" i="1" dirty="0" smtClean="0"/>
          </a:p>
          <a:p>
            <a:pPr marL="0" indent="0">
              <a:buNone/>
            </a:pPr>
            <a:endParaRPr lang="nb-NO" i="1" dirty="0" smtClean="0"/>
          </a:p>
          <a:p>
            <a:pPr marL="0" indent="0">
              <a:buNone/>
            </a:pPr>
            <a:endParaRPr lang="nb-NO" i="1" dirty="0"/>
          </a:p>
          <a:p>
            <a:pPr marL="0" indent="0">
              <a:buNone/>
            </a:pPr>
            <a:r>
              <a:rPr lang="nb-NO" i="1" dirty="0" smtClean="0"/>
              <a:t>6</a:t>
            </a:r>
            <a:r>
              <a:rPr lang="nb-NO" i="1" dirty="0"/>
              <a:t>. Fremdrift </a:t>
            </a:r>
            <a:endParaRPr lang="nb-NO" dirty="0"/>
          </a:p>
          <a:p>
            <a:pPr marL="0" indent="0">
              <a:buNone/>
            </a:pPr>
            <a:r>
              <a:rPr lang="nb-NO" i="1" dirty="0"/>
              <a:t>7. Organisering og samarbeid 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Involvering og samarbeid </a:t>
            </a:r>
            <a:endParaRPr lang="nb-NO" dirty="0"/>
          </a:p>
        </p:txBody>
      </p:sp>
      <p:sp>
        <p:nvSpPr>
          <p:cNvPr id="5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179512" y="6381328"/>
            <a:ext cx="1152128" cy="2160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sz="1050" dirty="0" smtClean="0">
                <a:solidFill>
                  <a:schemeClr val="bg1"/>
                </a:solidFill>
              </a:rPr>
              <a:t>10.April 2014</a:t>
            </a:r>
            <a:endParaRPr lang="nb-NO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08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Områdeavgrensing konseptvalgutredning</a:t>
            </a:r>
            <a:endParaRPr lang="nb-NO" dirty="0"/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/>
          <a:p>
            <a:r>
              <a:rPr lang="nb-NO" dirty="0" smtClean="0"/>
              <a:t>Utfordringer for KVU E10 Fiskebøl-Å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5241205" cy="4705705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1979712" y="2564904"/>
            <a:ext cx="180020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179512" y="6381328"/>
            <a:ext cx="1152128" cy="2160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sz="1050" dirty="0" smtClean="0">
                <a:solidFill>
                  <a:schemeClr val="bg1"/>
                </a:solidFill>
              </a:rPr>
              <a:t>10.April 2014</a:t>
            </a:r>
            <a:endParaRPr lang="nb-NO" sz="1050" dirty="0">
              <a:solidFill>
                <a:schemeClr val="bg1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6876256" y="1556792"/>
            <a:ext cx="1728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70C0"/>
                </a:solidFill>
              </a:rPr>
              <a:t>E10 fra Fiskebøl til Å.</a:t>
            </a:r>
          </a:p>
          <a:p>
            <a:r>
              <a:rPr lang="nb-NO" dirty="0" smtClean="0">
                <a:solidFill>
                  <a:srgbClr val="0070C0"/>
                </a:solidFill>
              </a:rPr>
              <a:t>KVU området går gjennom 5 kommuner:</a:t>
            </a:r>
          </a:p>
          <a:p>
            <a:endParaRPr lang="nb-NO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>
                <a:solidFill>
                  <a:srgbClr val="0070C0"/>
                </a:solidFill>
              </a:rPr>
              <a:t>Hadsel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>
                <a:solidFill>
                  <a:srgbClr val="0070C0"/>
                </a:solidFill>
              </a:rPr>
              <a:t>Vågan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>
                <a:solidFill>
                  <a:srgbClr val="0070C0"/>
                </a:solidFill>
              </a:rPr>
              <a:t>Vestvågøy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>
                <a:solidFill>
                  <a:srgbClr val="0070C0"/>
                </a:solidFill>
              </a:rPr>
              <a:t>Flakstad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>
                <a:solidFill>
                  <a:srgbClr val="0070C0"/>
                </a:solidFill>
              </a:rPr>
              <a:t>Moskenes</a:t>
            </a:r>
          </a:p>
        </p:txBody>
      </p:sp>
    </p:spTree>
    <p:extLst>
      <p:ext uri="{BB962C8B-B14F-4D97-AF65-F5344CB8AC3E}">
        <p14:creationId xmlns:p14="http://schemas.microsoft.com/office/powerpoint/2010/main" val="14181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Innhold </a:t>
            </a:r>
            <a:r>
              <a:rPr lang="nb-NO" dirty="0" smtClean="0"/>
              <a:t>i KVU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59632" y="1628800"/>
            <a:ext cx="3010345" cy="4752528"/>
          </a:xfrm>
        </p:spPr>
        <p:txBody>
          <a:bodyPr>
            <a:normAutofit fontScale="70000" lnSpcReduction="20000"/>
          </a:bodyPr>
          <a:lstStyle/>
          <a:p>
            <a:endParaRPr lang="nb-NO" dirty="0" smtClean="0"/>
          </a:p>
          <a:p>
            <a:r>
              <a:rPr lang="nb-NO" sz="2500" b="1" dirty="0" smtClean="0"/>
              <a:t>Situasjonsbeskrivelse</a:t>
            </a:r>
          </a:p>
          <a:p>
            <a:endParaRPr lang="nb-NO" sz="2500" b="1" dirty="0" smtClean="0"/>
          </a:p>
          <a:p>
            <a:r>
              <a:rPr lang="nb-NO" sz="2500" b="1" dirty="0" smtClean="0"/>
              <a:t>Behovsutredning, med interessentanalyse</a:t>
            </a:r>
          </a:p>
          <a:p>
            <a:pPr marL="0" indent="0">
              <a:buNone/>
            </a:pPr>
            <a:endParaRPr lang="nb-NO" sz="2500" b="1" dirty="0" smtClean="0"/>
          </a:p>
          <a:p>
            <a:r>
              <a:rPr lang="nb-NO" sz="2500" b="1" dirty="0" smtClean="0"/>
              <a:t>Målformulering</a:t>
            </a:r>
          </a:p>
          <a:p>
            <a:pPr marL="0" indent="0">
              <a:buNone/>
            </a:pPr>
            <a:endParaRPr lang="nb-NO" sz="2500" b="1" dirty="0" smtClean="0"/>
          </a:p>
          <a:p>
            <a:r>
              <a:rPr lang="nb-NO" sz="2500" b="1" dirty="0" smtClean="0"/>
              <a:t>Konseptutvikling</a:t>
            </a:r>
          </a:p>
          <a:p>
            <a:pPr lvl="1"/>
            <a:r>
              <a:rPr lang="nb-NO" sz="2500" b="1" dirty="0" smtClean="0"/>
              <a:t>Firetrinnsmetodikk</a:t>
            </a:r>
          </a:p>
          <a:p>
            <a:pPr lvl="1"/>
            <a:r>
              <a:rPr lang="nb-NO" sz="2500" b="1" dirty="0" smtClean="0"/>
              <a:t>Forholdet transportformene i mellom</a:t>
            </a:r>
          </a:p>
          <a:p>
            <a:pPr marL="0" indent="0">
              <a:buNone/>
            </a:pPr>
            <a:endParaRPr lang="nb-NO" sz="2500" b="1" dirty="0" smtClean="0"/>
          </a:p>
          <a:p>
            <a:r>
              <a:rPr lang="nb-NO" sz="2500" b="1" dirty="0" smtClean="0"/>
              <a:t>Konseptanalyse, med kostnadsvurderinger</a:t>
            </a:r>
          </a:p>
          <a:p>
            <a:pPr marL="0" indent="0">
              <a:buNone/>
            </a:pPr>
            <a:endParaRPr lang="nb-NO" sz="2500" b="1" dirty="0" smtClean="0"/>
          </a:p>
          <a:p>
            <a:r>
              <a:rPr lang="nb-NO" sz="2500" b="1" dirty="0" smtClean="0"/>
              <a:t>Konseptvalg</a:t>
            </a:r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Utfordringer for KVU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935338" y="1844824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 smtClean="0">
                <a:solidFill>
                  <a:srgbClr val="FF0000"/>
                </a:solidFill>
              </a:rPr>
              <a:t>Viktige tema i KVU-verkstedet, sammen med ideer til tiltak</a:t>
            </a:r>
          </a:p>
        </p:txBody>
      </p:sp>
      <p:sp>
        <p:nvSpPr>
          <p:cNvPr id="7" name="Høyre klammeparentes 6"/>
          <p:cNvSpPr/>
          <p:nvPr/>
        </p:nvSpPr>
        <p:spPr>
          <a:xfrm>
            <a:off x="4355976" y="1844824"/>
            <a:ext cx="360040" cy="120032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179512" y="6381328"/>
            <a:ext cx="1152128" cy="2160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sz="1050" dirty="0" smtClean="0">
                <a:solidFill>
                  <a:schemeClr val="bg1"/>
                </a:solidFill>
              </a:rPr>
              <a:t>10.April 2014</a:t>
            </a:r>
            <a:endParaRPr lang="nb-NO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4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Organisering av prosjektet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Utfordringer for KVU E10 Fiskebøl - Å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b="1" dirty="0" smtClean="0"/>
              <a:t>Styringsgruppe</a:t>
            </a:r>
          </a:p>
          <a:p>
            <a:pPr lvl="1"/>
            <a:r>
              <a:rPr lang="nb-NO" dirty="0" smtClean="0"/>
              <a:t>Beslutninger etterhvert som analyser blir lagt fram av prosjektgruppa</a:t>
            </a:r>
          </a:p>
          <a:p>
            <a:pPr lvl="1"/>
            <a:r>
              <a:rPr lang="nb-NO" dirty="0" smtClean="0"/>
              <a:t>Ansvar for endelig anbefaling av KVU for staten</a:t>
            </a:r>
          </a:p>
          <a:p>
            <a:pPr lvl="1"/>
            <a:r>
              <a:rPr lang="nb-NO" dirty="0" smtClean="0"/>
              <a:t>Nok ressurser til gjennomføring av KVU</a:t>
            </a:r>
          </a:p>
          <a:p>
            <a:pPr lvl="1"/>
            <a:endParaRPr lang="nb-NO" dirty="0" smtClean="0"/>
          </a:p>
          <a:p>
            <a:r>
              <a:rPr lang="nb-NO" b="1" dirty="0" smtClean="0"/>
              <a:t>Politisk samordningsgruppe</a:t>
            </a:r>
          </a:p>
          <a:p>
            <a:pPr lvl="1"/>
            <a:r>
              <a:rPr lang="nb-NO" dirty="0" smtClean="0"/>
              <a:t>Forankre lokale og regionale behov</a:t>
            </a:r>
          </a:p>
          <a:p>
            <a:pPr lvl="1"/>
            <a:r>
              <a:rPr lang="nb-NO" dirty="0" smtClean="0"/>
              <a:t>Bidra til at konseptene oppnår målsetningene</a:t>
            </a:r>
          </a:p>
          <a:p>
            <a:pPr lvl="1"/>
            <a:endParaRPr lang="nb-NO" dirty="0" smtClean="0"/>
          </a:p>
          <a:p>
            <a:r>
              <a:rPr lang="nb-NO" b="1" dirty="0" smtClean="0"/>
              <a:t>Prosjektgruppe</a:t>
            </a:r>
          </a:p>
          <a:p>
            <a:pPr lvl="1"/>
            <a:r>
              <a:rPr lang="nb-NO" dirty="0" smtClean="0"/>
              <a:t>Utredningsarbeidet</a:t>
            </a:r>
          </a:p>
          <a:p>
            <a:pPr lvl="1"/>
            <a:r>
              <a:rPr lang="nb-NO" dirty="0" smtClean="0"/>
              <a:t>Gjennomføring av analyser </a:t>
            </a:r>
          </a:p>
          <a:p>
            <a:pPr lvl="1"/>
            <a:r>
              <a:rPr lang="nb-NO" dirty="0" smtClean="0"/>
              <a:t>Framleggelse for styringsgruppa</a:t>
            </a:r>
          </a:p>
          <a:p>
            <a:endParaRPr lang="nb-NO" dirty="0" smtClean="0"/>
          </a:p>
          <a:p>
            <a:r>
              <a:rPr lang="nb-NO" b="1" dirty="0" smtClean="0"/>
              <a:t>Referansegruppe</a:t>
            </a:r>
          </a:p>
          <a:p>
            <a:pPr lvl="1"/>
            <a:r>
              <a:rPr lang="nb-NO" dirty="0" smtClean="0"/>
              <a:t>Beskrive behov</a:t>
            </a:r>
          </a:p>
          <a:p>
            <a:pPr lvl="1"/>
            <a:r>
              <a:rPr lang="nb-NO" dirty="0" smtClean="0"/>
              <a:t>Forankring</a:t>
            </a:r>
          </a:p>
          <a:p>
            <a:pPr lvl="1"/>
            <a:r>
              <a:rPr lang="nb-NO" dirty="0" smtClean="0"/>
              <a:t>Få </a:t>
            </a:r>
            <a:r>
              <a:rPr lang="nb-NO" dirty="0"/>
              <a:t>forelagt analyser etter hvert som de lages</a:t>
            </a:r>
          </a:p>
          <a:p>
            <a:pPr lvl="1"/>
            <a:r>
              <a:rPr lang="nb-NO" dirty="0"/>
              <a:t>Komme med innspill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  <p:sp>
        <p:nvSpPr>
          <p:cNvPr id="6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179512" y="6381328"/>
            <a:ext cx="1152128" cy="2160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sz="1050" dirty="0" smtClean="0">
                <a:solidFill>
                  <a:schemeClr val="bg1"/>
                </a:solidFill>
              </a:rPr>
              <a:t>10.April 2014</a:t>
            </a:r>
            <a:endParaRPr lang="nb-NO" sz="105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501008"/>
            <a:ext cx="278484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0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ett linje 12"/>
          <p:cNvCxnSpPr>
            <a:cxnSpLocks noChangeShapeType="1"/>
          </p:cNvCxnSpPr>
          <p:nvPr/>
        </p:nvCxnSpPr>
        <p:spPr bwMode="auto">
          <a:xfrm>
            <a:off x="3641728" y="3767852"/>
            <a:ext cx="0" cy="114274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grpSp>
        <p:nvGrpSpPr>
          <p:cNvPr id="4" name="Gruppe 3"/>
          <p:cNvGrpSpPr/>
          <p:nvPr/>
        </p:nvGrpSpPr>
        <p:grpSpPr>
          <a:xfrm>
            <a:off x="323528" y="806849"/>
            <a:ext cx="8125857" cy="5862511"/>
            <a:chOff x="551720" y="228547"/>
            <a:chExt cx="8304621" cy="5886568"/>
          </a:xfrm>
        </p:grpSpPr>
        <p:sp>
          <p:nvSpPr>
            <p:cNvPr id="11" name="Tekstboks 14"/>
            <p:cNvSpPr txBox="1">
              <a:spLocks noChangeArrowheads="1"/>
            </p:cNvSpPr>
            <p:nvPr/>
          </p:nvSpPr>
          <p:spPr bwMode="auto">
            <a:xfrm>
              <a:off x="623247" y="1490430"/>
              <a:ext cx="2285603" cy="1140838"/>
            </a:xfrm>
            <a:prstGeom prst="rect">
              <a:avLst/>
            </a:prstGeom>
            <a:gradFill rotWithShape="0">
              <a:gsLst>
                <a:gs pos="0">
                  <a:srgbClr val="AAAAAA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>
              <a:outerShdw dist="45791" dir="3378596" algn="ctr" rotWithShape="0">
                <a:srgbClr val="4D4D4D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22" tIns="45711" rIns="91422" bIns="45711" anchor="t" anchorCtr="0" upright="1">
              <a:noAutofit/>
            </a:bodyPr>
            <a:lstStyle/>
            <a:p>
              <a:pPr algn="ctr"/>
              <a:r>
                <a:rPr lang="nb-NO" sz="1400" b="1" dirty="0">
                  <a:latin typeface="Times New Roman"/>
                  <a:ea typeface="Times New Roman"/>
                </a:rPr>
                <a:t>Styringsgruppe</a:t>
              </a:r>
              <a:r>
                <a:rPr lang="nb-NO" sz="1100" dirty="0">
                  <a:latin typeface="Times New Roman"/>
                  <a:ea typeface="Times New Roman"/>
                </a:rPr>
                <a:t> </a:t>
              </a:r>
            </a:p>
            <a:p>
              <a:r>
                <a:rPr lang="nb-NO" sz="1200" dirty="0" smtClean="0">
                  <a:latin typeface="Times New Roman"/>
                  <a:ea typeface="Times New Roman"/>
                </a:rPr>
                <a:t>Statens vegvesen</a:t>
              </a:r>
            </a:p>
            <a:p>
              <a:r>
                <a:rPr lang="nb-NO" sz="1200" dirty="0" smtClean="0">
                  <a:latin typeface="Times New Roman"/>
                  <a:ea typeface="Times New Roman"/>
                </a:rPr>
                <a:t>Avinor</a:t>
              </a:r>
            </a:p>
            <a:p>
              <a:r>
                <a:rPr lang="nb-NO" sz="1200" dirty="0" smtClean="0">
                  <a:latin typeface="Times New Roman"/>
                  <a:ea typeface="Times New Roman"/>
                </a:rPr>
                <a:t>Kystverket</a:t>
              </a:r>
              <a:endParaRPr lang="nb-NO" sz="1200" dirty="0">
                <a:latin typeface="Times New Roman"/>
                <a:ea typeface="Times New Roman"/>
              </a:endParaRPr>
            </a:p>
            <a:p>
              <a:endParaRPr lang="nb-NO" sz="1200" dirty="0">
                <a:latin typeface="Times New Roman"/>
                <a:ea typeface="Times New Roman"/>
              </a:endParaRPr>
            </a:p>
            <a:p>
              <a:r>
                <a:rPr lang="nb-NO" sz="1200" dirty="0">
                  <a:latin typeface="Times New Roman"/>
                  <a:ea typeface="Times New Roman"/>
                </a:rPr>
                <a:t> </a:t>
              </a:r>
            </a:p>
            <a:p>
              <a:r>
                <a:rPr lang="nb-NO" sz="900" dirty="0">
                  <a:latin typeface="Times New Roman"/>
                  <a:ea typeface="Times New Roman"/>
                </a:rPr>
                <a:t> </a:t>
              </a:r>
              <a:endParaRPr lang="nb-NO" sz="1100" dirty="0">
                <a:latin typeface="Times New Roman"/>
                <a:ea typeface="Times New Roman"/>
              </a:endParaRPr>
            </a:p>
            <a:p>
              <a:r>
                <a:rPr lang="nb-NO" sz="900" dirty="0">
                  <a:latin typeface="Times New Roman"/>
                  <a:ea typeface="Times New Roman"/>
                </a:rPr>
                <a:t> </a:t>
              </a:r>
              <a:endParaRPr lang="nb-NO" sz="1100" dirty="0">
                <a:latin typeface="Times New Roman"/>
                <a:ea typeface="Times New Roman"/>
              </a:endParaRPr>
            </a:p>
          </p:txBody>
        </p:sp>
        <p:sp>
          <p:nvSpPr>
            <p:cNvPr id="12" name="Tekstboks 9"/>
            <p:cNvSpPr txBox="1">
              <a:spLocks noChangeArrowheads="1"/>
            </p:cNvSpPr>
            <p:nvPr/>
          </p:nvSpPr>
          <p:spPr bwMode="auto">
            <a:xfrm>
              <a:off x="551720" y="3633179"/>
              <a:ext cx="3238054" cy="1883572"/>
            </a:xfrm>
            <a:prstGeom prst="rect">
              <a:avLst/>
            </a:prstGeom>
            <a:gradFill rotWithShape="0">
              <a:gsLst>
                <a:gs pos="0">
                  <a:srgbClr val="AAAAAA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>
              <a:outerShdw dist="45791" dir="3378596" algn="ctr" rotWithShape="0">
                <a:srgbClr val="4D4D4D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22" tIns="45711" rIns="91422" bIns="45711" anchor="t" anchorCtr="0" upright="1">
              <a:noAutofit/>
            </a:bodyPr>
            <a:lstStyle/>
            <a:p>
              <a:pPr algn="ctr"/>
              <a:r>
                <a:rPr lang="nb-NO" sz="1100" dirty="0">
                  <a:latin typeface="Times New Roman"/>
                  <a:ea typeface="Times New Roman"/>
                </a:rPr>
                <a:t> </a:t>
              </a:r>
              <a:endParaRPr lang="nb-NO" sz="1400" dirty="0">
                <a:latin typeface="Times New Roman"/>
                <a:ea typeface="Times New Roman"/>
              </a:endParaRPr>
            </a:p>
            <a:p>
              <a:pPr algn="ctr"/>
              <a:r>
                <a:rPr lang="nb-NO" sz="1400" b="1" dirty="0" smtClean="0">
                  <a:latin typeface="Times New Roman"/>
                  <a:ea typeface="Times New Roman"/>
                </a:rPr>
                <a:t>Prosjektgruppe</a:t>
              </a:r>
              <a:endParaRPr lang="nb-NO" sz="1400" b="1" dirty="0">
                <a:latin typeface="Times New Roman"/>
                <a:ea typeface="Times New Roman"/>
              </a:endParaRPr>
            </a:p>
            <a:p>
              <a:r>
                <a:rPr lang="nb-NO" sz="1200" dirty="0">
                  <a:latin typeface="Times New Roman"/>
                  <a:ea typeface="Times New Roman"/>
                </a:rPr>
                <a:t>Prosjektleder fra Statens vegvesen   </a:t>
              </a:r>
            </a:p>
            <a:p>
              <a:r>
                <a:rPr lang="nb-NO" sz="1200" dirty="0">
                  <a:latin typeface="Times New Roman"/>
                  <a:ea typeface="Times New Roman"/>
                </a:rPr>
                <a:t>Personell fra Statens vegvesen Region </a:t>
              </a:r>
              <a:r>
                <a:rPr lang="nb-NO" sz="1200" dirty="0" smtClean="0">
                  <a:latin typeface="Times New Roman"/>
                  <a:ea typeface="Times New Roman"/>
                </a:rPr>
                <a:t>nord</a:t>
              </a:r>
            </a:p>
            <a:p>
              <a:r>
                <a:rPr lang="nb-NO" sz="1200" dirty="0" smtClean="0">
                  <a:latin typeface="Times New Roman"/>
                  <a:ea typeface="Times New Roman"/>
                </a:rPr>
                <a:t>Avinor</a:t>
              </a:r>
            </a:p>
            <a:p>
              <a:r>
                <a:rPr lang="nb-NO" sz="1200" dirty="0" smtClean="0">
                  <a:latin typeface="Times New Roman"/>
                  <a:ea typeface="Times New Roman"/>
                </a:rPr>
                <a:t>Kystverket</a:t>
              </a:r>
              <a:endParaRPr lang="nb-NO" sz="1200" dirty="0">
                <a:latin typeface="Times New Roman"/>
                <a:ea typeface="Times New Roman"/>
              </a:endParaRPr>
            </a:p>
            <a:p>
              <a:r>
                <a:rPr lang="nb-NO" sz="900" dirty="0">
                  <a:latin typeface="Times New Roman"/>
                  <a:ea typeface="Times New Roman"/>
                </a:rPr>
                <a:t> </a:t>
              </a:r>
              <a:endParaRPr lang="nb-NO" sz="1100" dirty="0">
                <a:latin typeface="Times New Roman"/>
                <a:ea typeface="Times New Roman"/>
              </a:endParaRPr>
            </a:p>
          </p:txBody>
        </p:sp>
        <p:sp>
          <p:nvSpPr>
            <p:cNvPr id="14" name="Tekstboks 4"/>
            <p:cNvSpPr txBox="1">
              <a:spLocks noChangeArrowheads="1"/>
            </p:cNvSpPr>
            <p:nvPr/>
          </p:nvSpPr>
          <p:spPr bwMode="auto">
            <a:xfrm>
              <a:off x="6227897" y="1628800"/>
              <a:ext cx="2628444" cy="4486315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rgbClr val="B6DDE8"/>
                </a:gs>
              </a:gsLst>
              <a:lin ang="5400000" scaled="1"/>
            </a:gradFill>
            <a:ln w="12700" algn="ctr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rot="0" vert="horz" wrap="square" lIns="91422" tIns="45711" rIns="91422" bIns="45711" anchor="t" anchorCtr="0" upright="1">
              <a:noAutofit/>
            </a:bodyPr>
            <a:lstStyle/>
            <a:p>
              <a:pPr algn="ctr"/>
              <a:r>
                <a:rPr lang="nb-NO" sz="1200" b="1" dirty="0" smtClean="0">
                  <a:latin typeface="Times New Roman"/>
                  <a:ea typeface="Times New Roman"/>
                </a:rPr>
                <a:t>Referansegruppe (</a:t>
              </a:r>
              <a:r>
                <a:rPr lang="nb-NO" sz="1200" b="1" dirty="0">
                  <a:latin typeface="Times New Roman"/>
                  <a:ea typeface="Times New Roman"/>
                </a:rPr>
                <a:t>administrativ)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Hadsel </a:t>
              </a:r>
              <a:r>
                <a:rPr lang="nb-NO" sz="1200" dirty="0">
                  <a:latin typeface="Times New Roman"/>
                  <a:ea typeface="Times New Roman"/>
                </a:rPr>
                <a:t>kommune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Vågan </a:t>
              </a:r>
              <a:r>
                <a:rPr lang="nb-NO" sz="1200" dirty="0">
                  <a:latin typeface="Times New Roman"/>
                  <a:ea typeface="Times New Roman"/>
                </a:rPr>
                <a:t>kommune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Vestvågøy </a:t>
              </a:r>
              <a:r>
                <a:rPr lang="nb-NO" sz="1200" dirty="0">
                  <a:latin typeface="Times New Roman"/>
                  <a:ea typeface="Times New Roman"/>
                </a:rPr>
                <a:t>kommune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Flakstad </a:t>
              </a:r>
              <a:r>
                <a:rPr lang="nb-NO" sz="1200" dirty="0">
                  <a:latin typeface="Times New Roman"/>
                  <a:ea typeface="Times New Roman"/>
                </a:rPr>
                <a:t>kommune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Moskenes </a:t>
              </a:r>
              <a:r>
                <a:rPr lang="nb-NO" sz="1200" dirty="0">
                  <a:latin typeface="Times New Roman"/>
                  <a:ea typeface="Times New Roman"/>
                </a:rPr>
                <a:t>kommune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Værøy kommune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Røst kommune</a:t>
              </a:r>
              <a:endParaRPr lang="nb-NO" sz="12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Lofotrådet</a:t>
              </a:r>
              <a:endParaRPr lang="nb-NO" sz="12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Vesterålen regionråd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Avinor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Kystverket</a:t>
              </a:r>
            </a:p>
            <a:p>
              <a:pPr marL="228554"/>
              <a:r>
                <a:rPr lang="nb-NO" sz="1200" dirty="0" err="1">
                  <a:latin typeface="Times New Roman"/>
                  <a:ea typeface="Times New Roman"/>
                </a:rPr>
                <a:t>Lofotveg</a:t>
              </a:r>
              <a:r>
                <a:rPr lang="nb-NO" sz="1200" dirty="0">
                  <a:latin typeface="Times New Roman"/>
                  <a:ea typeface="Times New Roman"/>
                </a:rPr>
                <a:t> </a:t>
              </a:r>
              <a:r>
                <a:rPr lang="nb-NO" sz="1200" dirty="0" smtClean="0">
                  <a:latin typeface="Times New Roman"/>
                  <a:ea typeface="Times New Roman"/>
                </a:rPr>
                <a:t>AS</a:t>
              </a:r>
              <a:endParaRPr lang="nb-NO" sz="12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Næringslivets </a:t>
              </a:r>
              <a:r>
                <a:rPr lang="nb-NO" sz="1200" dirty="0">
                  <a:latin typeface="Times New Roman"/>
                  <a:ea typeface="Times New Roman"/>
                </a:rPr>
                <a:t>hovedorganisasjon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LO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Transportnæring</a:t>
              </a:r>
              <a:endParaRPr lang="nb-NO" sz="12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Norsk Lastebileierforbund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Sjømatnæring</a:t>
              </a:r>
              <a:endParaRPr lang="nb-NO" sz="12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Reiselivsnæring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Petroleumsnæring</a:t>
              </a:r>
              <a:endParaRPr lang="nb-NO" sz="12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Nordnorsk Veiforum</a:t>
              </a: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Landbruksnæringen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Nordlandssykehuset</a:t>
              </a:r>
              <a:endParaRPr lang="nb-NO" sz="12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Miljøorganisasjoner</a:t>
              </a:r>
              <a:endParaRPr lang="nb-NO" sz="12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900" dirty="0">
                  <a:latin typeface="Times New Roman"/>
                  <a:ea typeface="Times New Roman"/>
                </a:rPr>
                <a:t> </a:t>
              </a:r>
              <a:endParaRPr lang="nb-NO" sz="11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900" dirty="0">
                  <a:latin typeface="Times New Roman"/>
                  <a:ea typeface="Times New Roman"/>
                </a:rPr>
                <a:t> </a:t>
              </a:r>
              <a:endParaRPr lang="nb-NO" sz="11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900" dirty="0">
                  <a:latin typeface="Times New Roman"/>
                  <a:ea typeface="Times New Roman"/>
                </a:rPr>
                <a:t> </a:t>
              </a:r>
              <a:endParaRPr lang="nb-NO" sz="11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900" dirty="0">
                  <a:latin typeface="Times New Roman"/>
                  <a:ea typeface="Times New Roman"/>
                </a:rPr>
                <a:t>..</a:t>
              </a:r>
              <a:endParaRPr lang="nb-NO" sz="1100" dirty="0">
                <a:latin typeface="Times New Roman"/>
                <a:ea typeface="Times New Roman"/>
              </a:endParaRPr>
            </a:p>
            <a:p>
              <a:pPr marL="228554" algn="ctr"/>
              <a:r>
                <a:rPr lang="nb-NO" sz="900" i="1" dirty="0">
                  <a:latin typeface="Times New Roman"/>
                  <a:ea typeface="Times New Roman"/>
                </a:rPr>
                <a:t> </a:t>
              </a:r>
              <a:endParaRPr lang="nb-NO" sz="1100" dirty="0">
                <a:latin typeface="Times New Roman"/>
                <a:ea typeface="Times New Roman"/>
              </a:endParaRPr>
            </a:p>
          </p:txBody>
        </p:sp>
        <p:cxnSp>
          <p:nvCxnSpPr>
            <p:cNvPr id="15" name="Rett linje 14"/>
            <p:cNvCxnSpPr>
              <a:cxnSpLocks noChangeShapeType="1"/>
            </p:cNvCxnSpPr>
            <p:nvPr/>
          </p:nvCxnSpPr>
          <p:spPr bwMode="auto">
            <a:xfrm>
              <a:off x="1600961" y="2631268"/>
              <a:ext cx="0" cy="10019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" name="Rett linje 15"/>
            <p:cNvCxnSpPr>
              <a:cxnSpLocks noChangeShapeType="1"/>
            </p:cNvCxnSpPr>
            <p:nvPr/>
          </p:nvCxnSpPr>
          <p:spPr bwMode="auto">
            <a:xfrm flipV="1">
              <a:off x="3789774" y="4552850"/>
              <a:ext cx="2438124" cy="221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7" name="Tekstboks 6"/>
            <p:cNvSpPr txBox="1">
              <a:spLocks noChangeArrowheads="1"/>
            </p:cNvSpPr>
            <p:nvPr/>
          </p:nvSpPr>
          <p:spPr bwMode="auto">
            <a:xfrm>
              <a:off x="3564066" y="773876"/>
              <a:ext cx="2497735" cy="250270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 algn="ctr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rot="0" vert="horz" wrap="square" lIns="91422" tIns="45711" rIns="91422" bIns="45711" anchor="t" anchorCtr="0" upright="1">
              <a:noAutofit/>
            </a:bodyPr>
            <a:lstStyle/>
            <a:p>
              <a:r>
                <a:rPr lang="nb-NO" sz="1200" b="1" dirty="0">
                  <a:latin typeface="Times New Roman"/>
                  <a:ea typeface="Times New Roman"/>
                </a:rPr>
                <a:t>Politisk </a:t>
              </a:r>
              <a:r>
                <a:rPr lang="nb-NO" sz="1200" b="1" dirty="0" err="1">
                  <a:latin typeface="Times New Roman"/>
                  <a:ea typeface="Times New Roman"/>
                </a:rPr>
                <a:t>samrådingsgruppe</a:t>
              </a:r>
              <a:endParaRPr lang="nb-NO" sz="1200" b="1" dirty="0">
                <a:latin typeface="Times New Roman"/>
                <a:ea typeface="Times New Roman"/>
              </a:endParaRPr>
            </a:p>
            <a:p>
              <a:pPr marL="228554"/>
              <a:endParaRPr lang="nb-NO" sz="12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Fylkesråd for Samferdsel</a:t>
              </a: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Fylkesråd for næring og regional utvikling</a:t>
              </a: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Ordfører </a:t>
              </a:r>
              <a:r>
                <a:rPr lang="nb-NO" sz="1200" dirty="0" smtClean="0">
                  <a:latin typeface="Times New Roman"/>
                  <a:ea typeface="Times New Roman"/>
                </a:rPr>
                <a:t>Hadsel </a:t>
              </a:r>
              <a:r>
                <a:rPr lang="nb-NO" sz="1200" dirty="0">
                  <a:latin typeface="Times New Roman"/>
                  <a:ea typeface="Times New Roman"/>
                </a:rPr>
                <a:t>kommune</a:t>
              </a: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Ordfører </a:t>
              </a:r>
              <a:r>
                <a:rPr lang="nb-NO" sz="1200" dirty="0" smtClean="0">
                  <a:latin typeface="Times New Roman"/>
                  <a:ea typeface="Times New Roman"/>
                </a:rPr>
                <a:t>Vågan </a:t>
              </a:r>
              <a:r>
                <a:rPr lang="nb-NO" sz="1200" dirty="0">
                  <a:latin typeface="Times New Roman"/>
                  <a:ea typeface="Times New Roman"/>
                </a:rPr>
                <a:t>kommune</a:t>
              </a: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Ordfører </a:t>
              </a:r>
              <a:r>
                <a:rPr lang="nb-NO" sz="1200" dirty="0" smtClean="0">
                  <a:latin typeface="Times New Roman"/>
                  <a:ea typeface="Times New Roman"/>
                </a:rPr>
                <a:t>Vestvågøy </a:t>
              </a:r>
              <a:r>
                <a:rPr lang="nb-NO" sz="1200" dirty="0">
                  <a:latin typeface="Times New Roman"/>
                  <a:ea typeface="Times New Roman"/>
                </a:rPr>
                <a:t>kommune</a:t>
              </a: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Ordfører </a:t>
              </a:r>
              <a:r>
                <a:rPr lang="nb-NO" sz="1200" dirty="0" smtClean="0">
                  <a:latin typeface="Times New Roman"/>
                  <a:ea typeface="Times New Roman"/>
                </a:rPr>
                <a:t>Flakstad </a:t>
              </a:r>
              <a:r>
                <a:rPr lang="nb-NO" sz="1200" dirty="0">
                  <a:latin typeface="Times New Roman"/>
                  <a:ea typeface="Times New Roman"/>
                </a:rPr>
                <a:t>kommune</a:t>
              </a: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Ordfører </a:t>
              </a:r>
              <a:r>
                <a:rPr lang="nb-NO" sz="1200" dirty="0" smtClean="0">
                  <a:latin typeface="Times New Roman"/>
                  <a:ea typeface="Times New Roman"/>
                </a:rPr>
                <a:t>Moskenes </a:t>
              </a:r>
              <a:r>
                <a:rPr lang="nb-NO" sz="1200" dirty="0">
                  <a:latin typeface="Times New Roman"/>
                  <a:ea typeface="Times New Roman"/>
                </a:rPr>
                <a:t>kommune</a:t>
              </a: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Leder Lofotrådet</a:t>
              </a:r>
              <a:endParaRPr lang="nb-NO" sz="1200" dirty="0">
                <a:latin typeface="Times New Roman"/>
                <a:ea typeface="Times New Roman"/>
              </a:endParaRPr>
            </a:p>
            <a:p>
              <a:pPr marL="228554"/>
              <a:r>
                <a:rPr lang="nb-NO" sz="1200" dirty="0" smtClean="0">
                  <a:latin typeface="Times New Roman"/>
                  <a:ea typeface="Times New Roman"/>
                </a:rPr>
                <a:t>Ungdommens </a:t>
              </a:r>
              <a:r>
                <a:rPr lang="nb-NO" sz="1200" dirty="0">
                  <a:latin typeface="Times New Roman"/>
                  <a:ea typeface="Times New Roman"/>
                </a:rPr>
                <a:t>fylkesting</a:t>
              </a: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 </a:t>
              </a:r>
            </a:p>
            <a:p>
              <a:pPr marL="228554"/>
              <a:r>
                <a:rPr lang="nb-NO" sz="1200" dirty="0">
                  <a:latin typeface="Times New Roman"/>
                  <a:ea typeface="Times New Roman"/>
                </a:rPr>
                <a:t> </a:t>
              </a:r>
            </a:p>
            <a:p>
              <a:r>
                <a:rPr lang="nb-NO" sz="1200" dirty="0">
                  <a:latin typeface="Times New Roman"/>
                  <a:ea typeface="Times New Roman"/>
                </a:rPr>
                <a:t> </a:t>
              </a:r>
            </a:p>
            <a:p>
              <a:r>
                <a:rPr lang="nb-NO" sz="1200" dirty="0">
                  <a:latin typeface="Times New Roman"/>
                  <a:ea typeface="Times New Roman"/>
                </a:rPr>
                <a:t> </a:t>
              </a:r>
            </a:p>
            <a:p>
              <a:r>
                <a:rPr lang="nb-NO" sz="1200" dirty="0">
                  <a:latin typeface="Times New Roman"/>
                  <a:ea typeface="Times New Roman"/>
                </a:rPr>
                <a:t> </a:t>
              </a:r>
            </a:p>
            <a:p>
              <a:r>
                <a:rPr lang="nb-NO" sz="1200" dirty="0"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8" name="Tekstboks 16"/>
            <p:cNvSpPr txBox="1">
              <a:spLocks noChangeArrowheads="1"/>
            </p:cNvSpPr>
            <p:nvPr/>
          </p:nvSpPr>
          <p:spPr bwMode="auto">
            <a:xfrm>
              <a:off x="602396" y="228547"/>
              <a:ext cx="2025725" cy="838640"/>
            </a:xfrm>
            <a:prstGeom prst="rect">
              <a:avLst/>
            </a:prstGeom>
            <a:gradFill rotWithShape="0">
              <a:gsLst>
                <a:gs pos="0">
                  <a:srgbClr val="AAAAAA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>
              <a:outerShdw dist="45791" dir="3378596" algn="ctr" rotWithShape="0">
                <a:srgbClr val="4D4D4D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22" tIns="45711" rIns="91422" bIns="45711" anchor="t" anchorCtr="0" upright="1">
              <a:noAutofit/>
            </a:bodyPr>
            <a:lstStyle/>
            <a:p>
              <a:pPr algn="ctr"/>
              <a:r>
                <a:rPr lang="nb-NO" sz="1400" b="1" dirty="0">
                  <a:latin typeface="Times New Roman"/>
                  <a:ea typeface="Times New Roman"/>
                </a:rPr>
                <a:t>Prosjekteier</a:t>
              </a:r>
            </a:p>
            <a:p>
              <a:pPr algn="ctr"/>
              <a:r>
                <a:rPr lang="nb-NO" sz="1400" dirty="0" smtClean="0">
                  <a:latin typeface="Times New Roman"/>
                  <a:ea typeface="Times New Roman"/>
                </a:rPr>
                <a:t>Statens vegvesen Region nord</a:t>
              </a:r>
              <a:endParaRPr lang="nb-NO" sz="1400" dirty="0">
                <a:latin typeface="Times New Roman"/>
                <a:ea typeface="Times New Roman"/>
              </a:endParaRPr>
            </a:p>
            <a:p>
              <a:pPr algn="ctr"/>
              <a:r>
                <a:rPr lang="nb-NO" sz="1400" dirty="0">
                  <a:latin typeface="Times New Roman"/>
                  <a:ea typeface="Times New Roman"/>
                </a:rPr>
                <a:t> </a:t>
              </a:r>
            </a:p>
          </p:txBody>
        </p:sp>
        <p:cxnSp>
          <p:nvCxnSpPr>
            <p:cNvPr id="19" name="Rett linje 18"/>
            <p:cNvCxnSpPr>
              <a:cxnSpLocks noChangeShapeType="1"/>
            </p:cNvCxnSpPr>
            <p:nvPr/>
          </p:nvCxnSpPr>
          <p:spPr bwMode="auto">
            <a:xfrm>
              <a:off x="1620185" y="1067188"/>
              <a:ext cx="0" cy="42324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" name="Rett linje 19"/>
            <p:cNvCxnSpPr>
              <a:cxnSpLocks noChangeShapeType="1"/>
            </p:cNvCxnSpPr>
            <p:nvPr/>
          </p:nvCxnSpPr>
          <p:spPr bwMode="auto">
            <a:xfrm>
              <a:off x="2872407" y="2203528"/>
              <a:ext cx="67875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" y="43924"/>
            <a:ext cx="184699" cy="36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2" tIns="45711" rIns="91422" bIns="45711" numCol="1" anchor="ctr" anchorCtr="0" compatLnSpc="1">
            <a:prstTxWarp prst="textNoShape">
              <a:avLst/>
            </a:prstTxWarp>
            <a:spAutoFit/>
          </a:bodyPr>
          <a:lstStyle/>
          <a:p>
            <a:pPr defTabSz="914217" fontAlgn="base">
              <a:spcBef>
                <a:spcPct val="0"/>
              </a:spcBef>
              <a:spcAft>
                <a:spcPct val="0"/>
              </a:spcAft>
            </a:pPr>
            <a:endParaRPr lang="nb-NO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0" y="131773"/>
            <a:ext cx="227908" cy="1107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2" tIns="45711" rIns="91422" bIns="45711" numCol="1" anchor="ctr" anchorCtr="0" compatLnSpc="1">
            <a:prstTxWarp prst="textNoShape">
              <a:avLst/>
            </a:prstTxWarp>
            <a:spAutoFit/>
          </a:bodyPr>
          <a:lstStyle/>
          <a:p>
            <a:pPr defTabSz="914217" fontAlgn="base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pitchFamily="34" charset="0"/>
                <a:cs typeface="Arial" pitchFamily="34" charset="0"/>
              </a:rPr>
              <a:t/>
            </a:r>
            <a:br>
              <a:rPr lang="nb-NO">
                <a:latin typeface="Arial" pitchFamily="34" charset="0"/>
                <a:cs typeface="Arial" pitchFamily="34" charset="0"/>
              </a:rPr>
            </a:br>
            <a:endParaRPr lang="nb-NO">
              <a:latin typeface="Arial" pitchFamily="34" charset="0"/>
              <a:cs typeface="Arial" pitchFamily="34" charset="0"/>
            </a:endParaRPr>
          </a:p>
          <a:p>
            <a:pPr defTabSz="91421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nb-NO" sz="600">
              <a:latin typeface="Arial" pitchFamily="34" charset="0"/>
              <a:cs typeface="Arial" pitchFamily="34" charset="0"/>
            </a:endParaRPr>
          </a:p>
          <a:p>
            <a:pPr defTabSz="914217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" y="729565"/>
            <a:ext cx="184699" cy="36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2" tIns="45711" rIns="91422" bIns="45711" numCol="1" anchor="ctr" anchorCtr="0" compatLnSpc="1">
            <a:prstTxWarp prst="textNoShape">
              <a:avLst/>
            </a:prstTxWarp>
            <a:spAutoFit/>
          </a:bodyPr>
          <a:lstStyle/>
          <a:p>
            <a:pPr defTabSz="914217" fontAlgn="base">
              <a:spcBef>
                <a:spcPct val="0"/>
              </a:spcBef>
              <a:spcAft>
                <a:spcPct val="0"/>
              </a:spcAft>
            </a:pPr>
            <a:endParaRPr lang="nb-NO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Plassholder for tekst 3"/>
          <p:cNvSpPr>
            <a:spLocks noGrp="1"/>
          </p:cNvSpPr>
          <p:nvPr>
            <p:ph type="body" sz="quarter" idx="13"/>
          </p:nvPr>
        </p:nvSpPr>
        <p:spPr>
          <a:xfrm>
            <a:off x="696034" y="314824"/>
            <a:ext cx="5692781" cy="354711"/>
          </a:xfrm>
        </p:spPr>
        <p:txBody>
          <a:bodyPr>
            <a:normAutofit/>
          </a:bodyPr>
          <a:lstStyle/>
          <a:p>
            <a:r>
              <a:rPr lang="nb-NO" dirty="0" smtClean="0"/>
              <a:t>Utfordringer for KVU E10 Fiskebøl - Å</a:t>
            </a:r>
            <a:endParaRPr lang="nb-NO" dirty="0"/>
          </a:p>
        </p:txBody>
      </p:sp>
      <p:sp>
        <p:nvSpPr>
          <p:cNvPr id="23" name="Tittel 1"/>
          <p:cNvSpPr>
            <a:spLocks noGrp="1"/>
          </p:cNvSpPr>
          <p:nvPr>
            <p:ph type="title"/>
          </p:nvPr>
        </p:nvSpPr>
        <p:spPr>
          <a:xfrm>
            <a:off x="2802599" y="679622"/>
            <a:ext cx="4145665" cy="469132"/>
          </a:xfrm>
        </p:spPr>
        <p:txBody>
          <a:bodyPr>
            <a:normAutofit/>
          </a:bodyPr>
          <a:lstStyle/>
          <a:p>
            <a:r>
              <a:rPr lang="nb-NO" dirty="0" smtClean="0"/>
              <a:t>Forslag organisasjonskart</a:t>
            </a:r>
            <a:endParaRPr lang="nb-NO" dirty="0"/>
          </a:p>
        </p:txBody>
      </p:sp>
      <p:sp>
        <p:nvSpPr>
          <p:cNvPr id="24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179512" y="6381328"/>
            <a:ext cx="1152128" cy="2160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sz="1050" dirty="0" smtClean="0">
                <a:solidFill>
                  <a:schemeClr val="bg1"/>
                </a:solidFill>
              </a:rPr>
              <a:t>10.April 2014</a:t>
            </a:r>
            <a:endParaRPr lang="nb-NO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72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dette møtet nå?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Prosessen rundt KVU justeres noe til kommende </a:t>
            </a:r>
            <a:r>
              <a:rPr lang="nb-NO" sz="2200" dirty="0" smtClean="0"/>
              <a:t>NTP</a:t>
            </a:r>
          </a:p>
          <a:p>
            <a:pPr marL="0" indent="0">
              <a:buNone/>
            </a:pPr>
            <a:endParaRPr lang="nb-NO" sz="2200" dirty="0" smtClean="0"/>
          </a:p>
          <a:p>
            <a:r>
              <a:rPr lang="nb-NO" sz="2200" dirty="0" smtClean="0"/>
              <a:t>Innebærer </a:t>
            </a:r>
            <a:r>
              <a:rPr lang="nb-NO" sz="2200" dirty="0" err="1" smtClean="0"/>
              <a:t>bla.a</a:t>
            </a:r>
            <a:r>
              <a:rPr lang="nb-NO" sz="2200" dirty="0" smtClean="0"/>
              <a:t> møte av denne typen i en tidligfase og forslag til foreløpig </a:t>
            </a:r>
            <a:r>
              <a:rPr lang="nb-NO" sz="2200" dirty="0" smtClean="0"/>
              <a:t>samfunnsmål</a:t>
            </a:r>
          </a:p>
          <a:p>
            <a:pPr marL="0" indent="0">
              <a:buNone/>
            </a:pPr>
            <a:endParaRPr lang="nb-NO" sz="2200" dirty="0" smtClean="0"/>
          </a:p>
          <a:p>
            <a:r>
              <a:rPr lang="nb-NO" sz="2200" dirty="0" smtClean="0"/>
              <a:t>«Utfordringer til KVU»</a:t>
            </a:r>
            <a:r>
              <a:rPr lang="nb-NO" sz="2200" dirty="0" smtClean="0"/>
              <a:t> går </a:t>
            </a:r>
            <a:r>
              <a:rPr lang="nb-NO" sz="2200" dirty="0" smtClean="0"/>
              <a:t>til </a:t>
            </a:r>
            <a:r>
              <a:rPr lang="nb-NO" sz="2200" dirty="0" smtClean="0"/>
              <a:t>Samferdselsdepartementet </a:t>
            </a:r>
            <a:r>
              <a:rPr lang="nb-NO" sz="2200" dirty="0" smtClean="0"/>
              <a:t>– SD bruker det til å fastsette mandat og </a:t>
            </a:r>
            <a:r>
              <a:rPr lang="nb-NO" sz="2200" dirty="0" smtClean="0"/>
              <a:t>samfunnsmål</a:t>
            </a:r>
          </a:p>
          <a:p>
            <a:pPr marL="0" indent="0">
              <a:buNone/>
            </a:pPr>
            <a:endParaRPr lang="nb-NO" sz="2200" dirty="0" smtClean="0"/>
          </a:p>
          <a:p>
            <a:r>
              <a:rPr lang="nb-NO" sz="2200" dirty="0" smtClean="0"/>
              <a:t>Vi ønsker innspill fra dere!</a:t>
            </a:r>
            <a:endParaRPr lang="nb-NO" sz="22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Bred samfunnsmessig medvirkning</a:t>
            </a:r>
            <a:endParaRPr lang="nb-NO" dirty="0"/>
          </a:p>
        </p:txBody>
      </p:sp>
      <p:sp>
        <p:nvSpPr>
          <p:cNvPr id="5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179512" y="6381328"/>
            <a:ext cx="1152128" cy="2160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sz="1050" dirty="0" smtClean="0">
                <a:solidFill>
                  <a:schemeClr val="bg1"/>
                </a:solidFill>
              </a:rPr>
              <a:t>10.April 2014</a:t>
            </a:r>
            <a:endParaRPr lang="nb-NO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Sentrale føringer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NTP 2014 – 2023</a:t>
            </a:r>
          </a:p>
          <a:p>
            <a:pPr lvl="1"/>
            <a:r>
              <a:rPr lang="nb-NO" dirty="0" smtClean="0"/>
              <a:t>Tilby effektivt, tilgjengelig og miljømessig transport</a:t>
            </a:r>
          </a:p>
          <a:p>
            <a:pPr lvl="1"/>
            <a:r>
              <a:rPr lang="nb-NO" dirty="0" smtClean="0"/>
              <a:t>Fremmer regional utvikling</a:t>
            </a:r>
          </a:p>
          <a:p>
            <a:pPr lvl="1"/>
            <a:r>
              <a:rPr lang="nb-NO" dirty="0" smtClean="0"/>
              <a:t>Konkurransedyktighet</a:t>
            </a:r>
          </a:p>
          <a:p>
            <a:pPr lvl="1"/>
            <a:r>
              <a:rPr lang="nb-NO" dirty="0" smtClean="0"/>
              <a:t>Nullvisjonen</a:t>
            </a:r>
          </a:p>
          <a:p>
            <a:pPr lvl="1"/>
            <a:r>
              <a:rPr lang="nb-NO" dirty="0" smtClean="0"/>
              <a:t>Begrense klimautslipp</a:t>
            </a:r>
          </a:p>
          <a:p>
            <a:pPr lvl="1"/>
            <a:r>
              <a:rPr lang="nb-NO" dirty="0" smtClean="0"/>
              <a:t>Universell utforming</a:t>
            </a:r>
          </a:p>
          <a:p>
            <a:pPr lvl="1"/>
            <a:r>
              <a:rPr lang="nb-NO" dirty="0" smtClean="0"/>
              <a:t>Mer gods på sjø og bane</a:t>
            </a:r>
          </a:p>
          <a:p>
            <a:pPr lvl="1"/>
            <a:r>
              <a:rPr lang="nb-NO" dirty="0" smtClean="0"/>
              <a:t>Lufthavnstruktur</a:t>
            </a:r>
          </a:p>
          <a:p>
            <a:pPr lvl="1"/>
            <a:endParaRPr lang="nb-NO" dirty="0" smtClean="0"/>
          </a:p>
          <a:p>
            <a:r>
              <a:rPr lang="nb-NO" dirty="0" smtClean="0">
                <a:solidFill>
                  <a:schemeClr val="accent1"/>
                </a:solidFill>
              </a:rPr>
              <a:t>Spesielt for Lofoten </a:t>
            </a:r>
          </a:p>
          <a:p>
            <a:pPr lvl="1"/>
            <a:r>
              <a:rPr lang="nb-NO" dirty="0" smtClean="0"/>
              <a:t>Nasjonal turistveg (2003)</a:t>
            </a:r>
          </a:p>
          <a:p>
            <a:pPr lvl="1"/>
            <a:r>
              <a:rPr lang="nb-NO" dirty="0" smtClean="0"/>
              <a:t>Tverrkorridor utfordringer</a:t>
            </a:r>
          </a:p>
          <a:p>
            <a:pPr lvl="1"/>
            <a:r>
              <a:rPr lang="nb-NO" dirty="0" smtClean="0"/>
              <a:t>Fergestruktur</a:t>
            </a:r>
          </a:p>
        </p:txBody>
      </p:sp>
      <p:sp>
        <p:nvSpPr>
          <p:cNvPr id="6" name="Plassholder for tekst 3"/>
          <p:cNvSpPr txBox="1">
            <a:spLocks/>
          </p:cNvSpPr>
          <p:nvPr/>
        </p:nvSpPr>
        <p:spPr>
          <a:xfrm>
            <a:off x="1259632" y="697048"/>
            <a:ext cx="5692781" cy="3547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035" rtl="0" eaLnBrk="1" latinLnBrk="0" hangingPunct="1">
              <a:spcBef>
                <a:spcPts val="432"/>
              </a:spcBef>
              <a:buClr>
                <a:srgbClr val="ED9300"/>
              </a:buClr>
              <a:buFont typeface="Arial" pitchFamily="34" charset="0"/>
              <a:buNone/>
              <a:defRPr sz="2000" kern="1200">
                <a:solidFill>
                  <a:srgbClr val="ED9300"/>
                </a:solidFill>
                <a:latin typeface="+mn-lt"/>
                <a:ea typeface="+mn-ea"/>
                <a:cs typeface="+mn-cs"/>
              </a:defRPr>
            </a:lvl1pPr>
            <a:lvl2pPr marL="569076" indent="-251065" algn="l" defTabSz="914035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4052" indent="-191925" algn="l" defTabSz="914035" rtl="0" eaLnBrk="1" latinLnBrk="0" hangingPunct="1">
              <a:spcBef>
                <a:spcPts val="432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5116" indent="-251065" algn="l" defTabSz="914035" rtl="0" eaLnBrk="1" latinLnBrk="0" hangingPunct="1">
              <a:spcBef>
                <a:spcPts val="432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7294" indent="-252181" algn="l" defTabSz="914035" rtl="0" eaLnBrk="1" latinLnBrk="0" hangingPunct="1">
              <a:spcBef>
                <a:spcPts val="432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594" indent="-228507" algn="l" defTabSz="914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612" indent="-228507" algn="l" defTabSz="914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628" indent="-228507" algn="l" defTabSz="914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646" indent="-228507" algn="l" defTabSz="914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/>
              <a:t>Utfordringer for KVU E10 Fiskebøl- Å</a:t>
            </a:r>
          </a:p>
          <a:p>
            <a:endParaRPr lang="nb-NO" dirty="0"/>
          </a:p>
        </p:txBody>
      </p:sp>
      <p:sp>
        <p:nvSpPr>
          <p:cNvPr id="5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179512" y="6381328"/>
            <a:ext cx="1152128" cy="2160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sz="1050" dirty="0" smtClean="0">
                <a:solidFill>
                  <a:schemeClr val="bg1"/>
                </a:solidFill>
              </a:rPr>
              <a:t>10.April 2014</a:t>
            </a:r>
            <a:endParaRPr lang="nb-NO" sz="1050" dirty="0">
              <a:solidFill>
                <a:schemeClr val="bg1"/>
              </a:solidFill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63" y="2852936"/>
            <a:ext cx="4248299" cy="283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6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75281" y="1058555"/>
            <a:ext cx="7257159" cy="469132"/>
          </a:xfrm>
        </p:spPr>
        <p:txBody>
          <a:bodyPr>
            <a:normAutofit/>
          </a:bodyPr>
          <a:lstStyle/>
          <a:p>
            <a:r>
              <a:rPr lang="nb-NO" dirty="0" smtClean="0"/>
              <a:t>Mulige fagelementer i KVU E10 Fiskebøl - Å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Transportsystemet</a:t>
            </a:r>
          </a:p>
          <a:p>
            <a:pPr marL="318011" lvl="1" indent="0">
              <a:buNone/>
            </a:pPr>
            <a:r>
              <a:rPr lang="nb-NO" dirty="0" smtClean="0"/>
              <a:t>- Veg – hovedsakelig E10 og ferger over Vestfjorden</a:t>
            </a:r>
          </a:p>
          <a:p>
            <a:pPr marL="318011" lvl="1" indent="0">
              <a:buNone/>
            </a:pPr>
            <a:r>
              <a:rPr lang="nb-NO" dirty="0" smtClean="0"/>
              <a:t>- Luftfart, lufthavner og tilførselsveger</a:t>
            </a:r>
          </a:p>
          <a:p>
            <a:pPr marL="318011" lvl="1" indent="0">
              <a:buNone/>
            </a:pPr>
            <a:r>
              <a:rPr lang="nb-NO" dirty="0" smtClean="0"/>
              <a:t>- Sjøtransport, havner og farleder</a:t>
            </a:r>
          </a:p>
          <a:p>
            <a:pPr marL="318011" lvl="1" indent="0">
              <a:buNone/>
            </a:pPr>
            <a:r>
              <a:rPr lang="nb-NO" dirty="0" smtClean="0"/>
              <a:t>- Sykkelveg</a:t>
            </a:r>
          </a:p>
          <a:p>
            <a:pPr marL="318011" lvl="1" indent="0">
              <a:buNone/>
            </a:pPr>
            <a:r>
              <a:rPr lang="nb-NO" dirty="0" smtClean="0"/>
              <a:t>- Turistveg</a:t>
            </a:r>
          </a:p>
          <a:p>
            <a:pPr marL="318011" lvl="1" indent="0">
              <a:buNone/>
            </a:pPr>
            <a:r>
              <a:rPr lang="nb-NO" dirty="0" smtClean="0"/>
              <a:t>- Kollektivtransport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Næringslivet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BAS-regioner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Offentlig virksomhet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Organisasjoner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Hva skal vi ha med i </a:t>
            </a:r>
            <a:r>
              <a:rPr lang="nb-NO" dirty="0" err="1" smtClean="0"/>
              <a:t>KVU’en</a:t>
            </a:r>
            <a:r>
              <a:rPr lang="nb-NO" dirty="0" smtClean="0"/>
              <a:t>?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078" y="3284984"/>
            <a:ext cx="4665370" cy="2997500"/>
          </a:xfrm>
          <a:prstGeom prst="rect">
            <a:avLst/>
          </a:prstGeom>
        </p:spPr>
      </p:pic>
      <p:sp>
        <p:nvSpPr>
          <p:cNvPr id="6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179512" y="6381328"/>
            <a:ext cx="1152128" cy="2160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sz="1050" dirty="0" smtClean="0">
                <a:solidFill>
                  <a:schemeClr val="bg1"/>
                </a:solidFill>
              </a:rPr>
              <a:t>10.April 2014</a:t>
            </a:r>
            <a:endParaRPr lang="nb-NO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6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Lav vegstandard på store deler av strekningen</a:t>
            </a:r>
          </a:p>
          <a:p>
            <a:r>
              <a:rPr lang="nb-NO" sz="2400" dirty="0" smtClean="0"/>
              <a:t>Framtidige trasevalg for E10</a:t>
            </a:r>
          </a:p>
          <a:p>
            <a:r>
              <a:rPr lang="nb-NO" sz="2400" dirty="0" smtClean="0"/>
              <a:t>Syklende og gående</a:t>
            </a:r>
          </a:p>
          <a:p>
            <a:r>
              <a:rPr lang="nb-NO" sz="2400" dirty="0" smtClean="0"/>
              <a:t>Lufthavnstruktur i endring</a:t>
            </a:r>
          </a:p>
          <a:p>
            <a:r>
              <a:rPr lang="nb-NO" sz="2400" dirty="0" smtClean="0"/>
              <a:t>Havner </a:t>
            </a:r>
            <a:r>
              <a:rPr lang="nb-NO" sz="2400" dirty="0" smtClean="0"/>
              <a:t>og </a:t>
            </a:r>
            <a:r>
              <a:rPr lang="nb-NO" sz="2400" dirty="0" smtClean="0"/>
              <a:t>farleder</a:t>
            </a:r>
          </a:p>
          <a:p>
            <a:r>
              <a:rPr lang="nb-NO" sz="2400" dirty="0" smtClean="0"/>
              <a:t>Strukturendringer i </a:t>
            </a:r>
            <a:r>
              <a:rPr lang="nb-NO" sz="2400" dirty="0" smtClean="0"/>
              <a:t>sjømat</a:t>
            </a:r>
            <a:r>
              <a:rPr lang="nb-NO" sz="2400" dirty="0" smtClean="0"/>
              <a:t>næringen</a:t>
            </a:r>
            <a:endParaRPr lang="nb-NO" sz="2400" dirty="0" smtClean="0"/>
          </a:p>
          <a:p>
            <a:r>
              <a:rPr lang="nb-NO" sz="2400" dirty="0" smtClean="0"/>
              <a:t>Store sesongvariasjoner i turisttrafikk</a:t>
            </a:r>
          </a:p>
          <a:p>
            <a:r>
              <a:rPr lang="nb-NO" sz="2400" dirty="0" smtClean="0"/>
              <a:t>Framtidig petroleumsnæring?</a:t>
            </a:r>
          </a:p>
          <a:p>
            <a:r>
              <a:rPr lang="nb-NO" sz="2400" dirty="0" smtClean="0"/>
              <a:t>Region og byutvikling</a:t>
            </a:r>
            <a:endParaRPr lang="nb-NO" sz="2400" dirty="0"/>
          </a:p>
        </p:txBody>
      </p:sp>
      <p:sp>
        <p:nvSpPr>
          <p:cNvPr id="5" name="Plassholder for tekst 3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/>
          <a:p>
            <a:r>
              <a:rPr lang="nb-NO" dirty="0" smtClean="0"/>
              <a:t>Utfordringer for KVU E10 Fiskebøl - Å</a:t>
            </a:r>
            <a:endParaRPr lang="nb-NO" dirty="0"/>
          </a:p>
        </p:txBody>
      </p:sp>
      <p:sp>
        <p:nvSpPr>
          <p:cNvPr id="6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179512" y="6381328"/>
            <a:ext cx="1152128" cy="2160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sz="1050" dirty="0" smtClean="0">
                <a:solidFill>
                  <a:schemeClr val="bg1"/>
                </a:solidFill>
              </a:rPr>
              <a:t>10.April 2014</a:t>
            </a:r>
            <a:endParaRPr lang="nb-NO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4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SVV">
      <a:dk1>
        <a:sysClr val="windowText" lastClr="000000"/>
      </a:dk1>
      <a:lt1>
        <a:sysClr val="window" lastClr="FFFFFF"/>
      </a:lt1>
      <a:dk2>
        <a:srgbClr val="ED9300"/>
      </a:dk2>
      <a:lt2>
        <a:srgbClr val="E1E1E1"/>
      </a:lt2>
      <a:accent1>
        <a:srgbClr val="ED9300"/>
      </a:accent1>
      <a:accent2>
        <a:srgbClr val="3F505A"/>
      </a:accent2>
      <a:accent3>
        <a:srgbClr val="DADADA"/>
      </a:accent3>
      <a:accent4>
        <a:srgbClr val="58B02C"/>
      </a:accent4>
      <a:accent5>
        <a:srgbClr val="75450B"/>
      </a:accent5>
      <a:accent6>
        <a:srgbClr val="1F282D"/>
      </a:accent6>
      <a:hlink>
        <a:srgbClr val="0000FF"/>
      </a:hlink>
      <a:folHlink>
        <a:srgbClr val="800080"/>
      </a:folHlink>
    </a:clrScheme>
    <a:fontScheme name="Custom 1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1 Statens vegvesen liggende standard norsk.potx [Skrivebeskyttet]" id="{3E198112-B1E4-44BC-8C3E-1CA4DA7E830E}" vid="{29E3B4CA-6E79-4609-AB97-F34C0014226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501</TotalTime>
  <Words>623</Words>
  <Application>Microsoft Office PowerPoint</Application>
  <PresentationFormat>Skjermfremvisning (4:3)</PresentationFormat>
  <Paragraphs>231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Blank</vt:lpstr>
      <vt:lpstr>Utfordringer for KVU Torsdag 10. april 2014 – Rådhuset, Leknes           Nils Petter Rusånes, Statens vegvesen Region nord Prosjektleder</vt:lpstr>
      <vt:lpstr>Områdeavgrensing konseptvalgutredning</vt:lpstr>
      <vt:lpstr>Innhold i KVU</vt:lpstr>
      <vt:lpstr>Organisering av prosjektet</vt:lpstr>
      <vt:lpstr>Forslag organisasjonskart</vt:lpstr>
      <vt:lpstr>Hvorfor dette møtet nå?</vt:lpstr>
      <vt:lpstr>Sentrale føringer</vt:lpstr>
      <vt:lpstr>Mulige fagelementer i KVU E10 Fiskebøl - Å</vt:lpstr>
      <vt:lpstr>Noen utfordringer</vt:lpstr>
      <vt:lpstr>Milepæler </vt:lpstr>
      <vt:lpstr>Prosjektside og Facebook side</vt:lpstr>
      <vt:lpstr>Innspill til utfordringsnotat/prosjektplan</vt:lpstr>
    </vt:vector>
  </TitlesOfParts>
  <Company>Statens vegvesen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Rusånes Nils Petter</dc:creator>
  <cp:lastModifiedBy>Rusånes Nils Petter</cp:lastModifiedBy>
  <cp:revision>24</cp:revision>
  <dcterms:created xsi:type="dcterms:W3CDTF">2014-04-08T07:45:47Z</dcterms:created>
  <dcterms:modified xsi:type="dcterms:W3CDTF">2014-04-09T11:30:34Z</dcterms:modified>
</cp:coreProperties>
</file>