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6" r:id="rId4"/>
    <p:sldId id="269" r:id="rId5"/>
    <p:sldId id="270" r:id="rId6"/>
    <p:sldId id="273" r:id="rId7"/>
    <p:sldId id="272" r:id="rId8"/>
  </p:sldIdLst>
  <p:sldSz cx="9145588" cy="6859588"/>
  <p:notesSz cx="6858000" cy="9144000"/>
  <p:defaultTextStyle>
    <a:defPPr>
      <a:defRPr lang="nb-NO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300"/>
    <a:srgbClr val="DADADA"/>
    <a:srgbClr val="58B02C"/>
    <a:srgbClr val="C8CACB"/>
    <a:srgbClr val="808080"/>
    <a:srgbClr val="EAEAEA"/>
    <a:srgbClr val="ED901A"/>
    <a:srgbClr val="59B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4705" autoAdjust="0"/>
  </p:normalViewPr>
  <p:slideViewPr>
    <p:cSldViewPr snapToObjects="1">
      <p:cViewPr varScale="1">
        <p:scale>
          <a:sx n="124" d="100"/>
          <a:sy n="124" d="100"/>
        </p:scale>
        <p:origin x="-648" y="-10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EECC-845F-4DA0-949D-0B5A3FEA011D}" type="datetimeFigureOut">
              <a:rPr lang="nb-NO" smtClean="0"/>
              <a:pPr/>
              <a:t>03.06.2014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B0B2-4E16-48B4-A117-38F6EBA212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80400"/>
            <a:ext cx="8607600" cy="4136400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0" y="1994170"/>
            <a:ext cx="1042570" cy="17216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1" y="2481200"/>
            <a:ext cx="8607745" cy="4137020"/>
          </a:xfrm>
          <a:noFill/>
        </p:spPr>
        <p:txBody>
          <a:bodyPr tIns="1645093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1" y="1994170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3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5" y="6329858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2" y="1778400"/>
            <a:ext cx="3803009" cy="429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5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7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2" y="1065903"/>
            <a:ext cx="7000301" cy="4683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95" y="6329858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3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04.06.2014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70" r:id="rId3"/>
    <p:sldLayoutId id="2147483649" r:id="rId4"/>
    <p:sldLayoutId id="2147483652" r:id="rId5"/>
    <p:sldLayoutId id="2147483667" r:id="rId6"/>
    <p:sldLayoutId id="2147483668" r:id="rId7"/>
    <p:sldLayoutId id="2147483669" r:id="rId8"/>
    <p:sldLayoutId id="2147483661" r:id="rId9"/>
    <p:sldLayoutId id="2147483654" r:id="rId10"/>
  </p:sldLayoutIdLst>
  <p:hf sldNum="0" hdr="0"/>
  <p:txStyles>
    <p:titleStyle>
      <a:lvl1pPr algn="l" defTabSz="91421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54" indent="-302454" algn="l" defTabSz="914218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190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191" indent="-191963" algn="l" defTabSz="914218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305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534" indent="-252231" algn="l" defTabSz="914218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-dokument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8858" y="3789833"/>
            <a:ext cx="4680520" cy="321043"/>
          </a:xfrm>
        </p:spPr>
        <p:txBody>
          <a:bodyPr>
            <a:noAutofit/>
          </a:bodyPr>
          <a:lstStyle/>
          <a:p>
            <a:r>
              <a:rPr lang="nb-NO" sz="1800" dirty="0" smtClean="0"/>
              <a:t>E6 Sørfoldtunnelene. </a:t>
            </a:r>
            <a:br>
              <a:rPr lang="nb-NO" sz="1800" dirty="0" smtClean="0"/>
            </a:br>
            <a:r>
              <a:rPr lang="nb-NO" sz="1800" dirty="0" smtClean="0"/>
              <a:t>Utredning september 2013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600" i="1" dirty="0" smtClean="0"/>
              <a:t>Arbeidsgruppe </a:t>
            </a:r>
            <a:r>
              <a:rPr lang="nb-NO" sz="1600" i="1" dirty="0"/>
              <a:t>i Statens vegvesen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33" y="2377645"/>
            <a:ext cx="3126878" cy="44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92474" y="765498"/>
            <a:ext cx="570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Status i arbeidet nå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4243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4" y="1197546"/>
            <a:ext cx="3586681" cy="507342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Kvu E6 Fauske Mørsvikbotn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04.06.2014</a:t>
            </a:r>
            <a:endParaRPr lang="nb-NO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59075" y="1341562"/>
            <a:ext cx="3758135" cy="4731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2454" indent="-302454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190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191" indent="-191963" algn="l" defTabSz="914218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305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534" indent="-252231" algn="l" defTabSz="914218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Tunnelprofil</a:t>
            </a:r>
          </a:p>
          <a:p>
            <a:pPr lvl="1"/>
            <a:r>
              <a:rPr lang="nb-NO" dirty="0" smtClean="0"/>
              <a:t>Frihøyde 4,2 meter</a:t>
            </a:r>
          </a:p>
          <a:p>
            <a:pPr lvl="1"/>
            <a:r>
              <a:rPr lang="nb-NO" dirty="0" smtClean="0"/>
              <a:t>Kjørebane 5,5 – 5,7 meter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Tunnelsikkerhetsforskriften</a:t>
            </a:r>
          </a:p>
          <a:p>
            <a:pPr lvl="1"/>
            <a:r>
              <a:rPr lang="nb-NO" dirty="0" err="1" smtClean="0"/>
              <a:t>Ten</a:t>
            </a:r>
            <a:r>
              <a:rPr lang="nb-NO" dirty="0" smtClean="0"/>
              <a:t>  T</a:t>
            </a:r>
          </a:p>
          <a:p>
            <a:pPr lvl="1"/>
            <a:r>
              <a:rPr lang="nb-NO" dirty="0" smtClean="0"/>
              <a:t>Frist for oppfyllelse av krav i tunnelsikkerhetsforskriften er april 2014. Mulighet til å forlenge fristen til 2019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Forskrift om elektriske lavspenningsanlegg</a:t>
            </a:r>
          </a:p>
          <a:p>
            <a:pPr lvl="1"/>
            <a:r>
              <a:rPr lang="nb-NO" dirty="0" smtClean="0"/>
              <a:t>Behov for nye el-anlegg i de fleste tunnelene </a:t>
            </a:r>
          </a:p>
          <a:p>
            <a:endParaRPr lang="nb-NO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058925" y="589558"/>
            <a:ext cx="6610214" cy="469241"/>
          </a:xfrm>
        </p:spPr>
        <p:txBody>
          <a:bodyPr/>
          <a:lstStyle/>
          <a:p>
            <a:r>
              <a:rPr lang="nb-NO" dirty="0" smtClean="0"/>
              <a:t>Til sammen 16 tunneler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1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Kvu E6 Fauske Mørsvikbotn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04.06.2014</a:t>
            </a:r>
            <a:endParaRPr lang="nb-NO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058925" y="589558"/>
            <a:ext cx="6610214" cy="469241"/>
          </a:xfrm>
        </p:spPr>
        <p:txBody>
          <a:bodyPr>
            <a:normAutofit/>
          </a:bodyPr>
          <a:lstStyle/>
          <a:p>
            <a:r>
              <a:rPr lang="nb-NO" dirty="0" smtClean="0"/>
              <a:t>Stengt E6 gir 7 timer omkjøring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84" y="1269715"/>
            <a:ext cx="5572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Kvu E6 Fauske Mørsvikbotn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04.06.2014</a:t>
            </a:r>
            <a:endParaRPr lang="nb-NO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058925" y="589558"/>
            <a:ext cx="6610214" cy="469241"/>
          </a:xfrm>
        </p:spPr>
        <p:txBody>
          <a:bodyPr>
            <a:normAutofit/>
          </a:bodyPr>
          <a:lstStyle/>
          <a:p>
            <a:r>
              <a:rPr lang="nb-NO" dirty="0" smtClean="0"/>
              <a:t>Vurderte løsninger</a:t>
            </a:r>
            <a:endParaRPr lang="nb-NO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058925" y="1341562"/>
            <a:ext cx="7258285" cy="4731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2454" indent="-302454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190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191" indent="-191963" algn="l" defTabSz="914218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305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534" indent="-252231" algn="l" defTabSz="914218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Oppgradering av utstyr innenfor dagens tunnelprofil</a:t>
            </a:r>
          </a:p>
          <a:p>
            <a:pPr lvl="1"/>
            <a:r>
              <a:rPr lang="nb-NO" sz="2000" dirty="0" smtClean="0"/>
              <a:t>Kostnad 0,6 – 1,2 </a:t>
            </a:r>
            <a:r>
              <a:rPr lang="nb-NO" sz="2000" dirty="0" err="1" smtClean="0"/>
              <a:t>mrd</a:t>
            </a:r>
            <a:r>
              <a:rPr lang="nb-NO" sz="2000" dirty="0" smtClean="0"/>
              <a:t> kr</a:t>
            </a:r>
          </a:p>
          <a:p>
            <a:pPr lvl="1"/>
            <a:r>
              <a:rPr lang="nb-NO" sz="2000" dirty="0" smtClean="0"/>
              <a:t>Bedrer ikke fremkommelighet og reduserer ikke de største risikofaktorene</a:t>
            </a:r>
          </a:p>
          <a:p>
            <a:pPr lvl="1"/>
            <a:endParaRPr lang="nb-NO" sz="2000" dirty="0"/>
          </a:p>
          <a:p>
            <a:r>
              <a:rPr lang="nb-NO" sz="2000" dirty="0" smtClean="0"/>
              <a:t>Utvidelse av eksisterende tunneler</a:t>
            </a:r>
          </a:p>
          <a:p>
            <a:pPr lvl="1"/>
            <a:r>
              <a:rPr lang="nb-NO" sz="2000" dirty="0" smtClean="0"/>
              <a:t>Trafikkavvikling med ferge under anleggsperioden</a:t>
            </a:r>
          </a:p>
          <a:p>
            <a:pPr lvl="1"/>
            <a:r>
              <a:rPr lang="nb-NO" sz="2000" dirty="0" smtClean="0"/>
              <a:t>Omtrent like høy kostnad som nye tunneler</a:t>
            </a:r>
          </a:p>
          <a:p>
            <a:pPr lvl="1"/>
            <a:endParaRPr lang="nb-NO" sz="2000" dirty="0"/>
          </a:p>
          <a:p>
            <a:r>
              <a:rPr lang="nb-NO" sz="2000" b="1" dirty="0" smtClean="0"/>
              <a:t>Nye tunneler</a:t>
            </a:r>
          </a:p>
          <a:p>
            <a:pPr lvl="1"/>
            <a:r>
              <a:rPr lang="nb-NO" sz="2000" b="1" dirty="0" smtClean="0"/>
              <a:t>Trafikkavvikling gjennom eksisterende tunneler i byggeperioden</a:t>
            </a:r>
          </a:p>
          <a:p>
            <a:pPr lvl="1"/>
            <a:r>
              <a:rPr lang="nb-NO" sz="2000" b="1" dirty="0" smtClean="0"/>
              <a:t>Kostnad 3 – 4 mrd. kr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2375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Kvu E6 Fauske Mørsvikbotn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04.06.2014</a:t>
            </a:r>
            <a:endParaRPr lang="nb-NO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8876"/>
              </p:ext>
            </p:extLst>
          </p:nvPr>
        </p:nvGraphicFramePr>
        <p:xfrm>
          <a:off x="1404442" y="-13530"/>
          <a:ext cx="4872919" cy="689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12809056" imgH="18143136" progId="Acrobat.Document.11">
                  <p:embed/>
                </p:oleObj>
              </mc:Choice>
              <mc:Fallback>
                <p:oleObj name="Acrobat Document" r:id="rId3" imgW="12809056" imgH="1814313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4442" y="-13530"/>
                        <a:ext cx="4872919" cy="6899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6775514" y="981522"/>
            <a:ext cx="23700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Konsepter</a:t>
            </a:r>
          </a:p>
          <a:p>
            <a:r>
              <a:rPr lang="nb-NO" sz="2000" b="1" dirty="0" smtClean="0"/>
              <a:t>Tre hoved-alternativer som alle forutsetter nye tuneller</a:t>
            </a:r>
          </a:p>
          <a:p>
            <a:endParaRPr lang="nb-N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Alle teknisk /økonomisk </a:t>
            </a:r>
          </a:p>
          <a:p>
            <a:r>
              <a:rPr lang="nb-NO" sz="2000" b="1" dirty="0" smtClean="0"/>
              <a:t>    løsbare</a:t>
            </a:r>
          </a:p>
          <a:p>
            <a:endParaRPr lang="nb-NO" sz="2000" b="1" dirty="0" smtClean="0"/>
          </a:p>
          <a:p>
            <a:r>
              <a:rPr lang="nb-NO" sz="2000" b="1" dirty="0" smtClean="0"/>
              <a:t>Avgjørende </a:t>
            </a:r>
          </a:p>
          <a:p>
            <a:endParaRPr lang="nb-NO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Regional utvikling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Funksjonalitet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Økonomi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914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Kvu E6 Fauske Mørsvikbotn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04.06.2014</a:t>
            </a:r>
            <a:endParaRPr lang="nb-NO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2387"/>
              </p:ext>
            </p:extLst>
          </p:nvPr>
        </p:nvGraphicFramePr>
        <p:xfrm>
          <a:off x="1332434" y="366204"/>
          <a:ext cx="5843587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kument" r:id="rId4" imgW="5889940" imgH="6200898" progId="Word.Document.12">
                  <p:embed/>
                </p:oleObj>
              </mc:Choice>
              <mc:Fallback>
                <p:oleObj name="Dokument" r:id="rId4" imgW="5889940" imgH="6200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2434" y="366204"/>
                        <a:ext cx="5843587" cy="615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lipse 17"/>
          <p:cNvSpPr/>
          <p:nvPr/>
        </p:nvSpPr>
        <p:spPr>
          <a:xfrm>
            <a:off x="396330" y="2263966"/>
            <a:ext cx="5760640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372994" y="1341562"/>
            <a:ext cx="2592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Tidsplan </a:t>
            </a:r>
          </a:p>
          <a:p>
            <a:endParaRPr lang="nb-NO" dirty="0" smtClean="0"/>
          </a:p>
          <a:p>
            <a:r>
              <a:rPr lang="nb-NO" dirty="0" smtClean="0"/>
              <a:t>Skal være byggeklar i 2018</a:t>
            </a:r>
          </a:p>
          <a:p>
            <a:endParaRPr lang="nb-NO" dirty="0" smtClean="0"/>
          </a:p>
          <a:p>
            <a:r>
              <a:rPr lang="nb-NO" dirty="0" smtClean="0"/>
              <a:t>Ferdig prosjektert 1.halvår 2017</a:t>
            </a:r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Innkorting</a:t>
            </a:r>
            <a:r>
              <a:rPr lang="nb-NO" dirty="0" smtClean="0"/>
              <a:t> av planleggingstiden testes ut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Forberedende arbeider for prosjektering går parallelt med konseptutviklingen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5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ctrTitle"/>
          </p:nvPr>
        </p:nvSpPr>
        <p:spPr>
          <a:xfrm>
            <a:off x="1559990" y="3933850"/>
            <a:ext cx="5871868" cy="502140"/>
          </a:xfrm>
        </p:spPr>
        <p:txBody>
          <a:bodyPr/>
          <a:lstStyle/>
          <a:p>
            <a:r>
              <a:rPr lang="nb-NO" dirty="0" smtClean="0"/>
              <a:t>Slutt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6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Statens vegvesen liggende standard nors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Statens vegvesen liggende standard norsk</Template>
  <TotalTime>242</TotalTime>
  <Words>169</Words>
  <Application>Microsoft Office PowerPoint</Application>
  <PresentationFormat>Egendefinert</PresentationFormat>
  <Paragraphs>56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1 Statens vegvesen liggende standard norsk</vt:lpstr>
      <vt:lpstr>Acrobat Document</vt:lpstr>
      <vt:lpstr>Dokument</vt:lpstr>
      <vt:lpstr>E6 Sørfoldtunnelene.  Utredning september 2013  Arbeidsgruppe i Statens vegvesen  </vt:lpstr>
      <vt:lpstr>Til sammen 16 tunneler</vt:lpstr>
      <vt:lpstr>Stengt E6 gir 7 timer omkjøring </vt:lpstr>
      <vt:lpstr>Vurderte løsninger</vt:lpstr>
      <vt:lpstr>PowerPoint-presentasjon</vt:lpstr>
      <vt:lpstr>PowerPoint-presentasjon</vt:lpstr>
      <vt:lpstr>Slutt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Moen Sven-Arne</dc:creator>
  <dc:description>Template by addpoint.no</dc:description>
  <cp:lastModifiedBy>Karstensen Kari</cp:lastModifiedBy>
  <cp:revision>29</cp:revision>
  <dcterms:created xsi:type="dcterms:W3CDTF">2014-02-05T09:41:32Z</dcterms:created>
  <dcterms:modified xsi:type="dcterms:W3CDTF">2014-06-03T12:44:55Z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